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2"/>
  </p:notesMasterIdLst>
  <p:sldIdLst>
    <p:sldId id="256" r:id="rId2"/>
    <p:sldId id="566" r:id="rId3"/>
    <p:sldId id="621" r:id="rId4"/>
    <p:sldId id="570" r:id="rId5"/>
    <p:sldId id="674" r:id="rId6"/>
    <p:sldId id="572" r:id="rId7"/>
    <p:sldId id="574" r:id="rId8"/>
    <p:sldId id="497" r:id="rId9"/>
    <p:sldId id="498" r:id="rId10"/>
    <p:sldId id="532" r:id="rId11"/>
    <p:sldId id="576" r:id="rId12"/>
    <p:sldId id="579" r:id="rId13"/>
    <p:sldId id="533" r:id="rId14"/>
    <p:sldId id="635" r:id="rId15"/>
    <p:sldId id="623" r:id="rId16"/>
    <p:sldId id="644" r:id="rId17"/>
    <p:sldId id="625" r:id="rId18"/>
    <p:sldId id="645" r:id="rId19"/>
    <p:sldId id="646" r:id="rId20"/>
    <p:sldId id="628" r:id="rId21"/>
    <p:sldId id="676" r:id="rId22"/>
    <p:sldId id="677" r:id="rId23"/>
    <p:sldId id="582" r:id="rId24"/>
    <p:sldId id="629" r:id="rId25"/>
    <p:sldId id="583" r:id="rId26"/>
    <p:sldId id="648" r:id="rId27"/>
    <p:sldId id="649" r:id="rId28"/>
    <p:sldId id="650" r:id="rId29"/>
    <p:sldId id="652" r:id="rId30"/>
    <p:sldId id="653" r:id="rId31"/>
    <p:sldId id="654" r:id="rId32"/>
    <p:sldId id="658" r:id="rId33"/>
    <p:sldId id="664" r:id="rId34"/>
    <p:sldId id="630" r:id="rId35"/>
    <p:sldId id="631" r:id="rId36"/>
    <p:sldId id="665" r:id="rId37"/>
    <p:sldId id="669" r:id="rId38"/>
    <p:sldId id="611" r:id="rId39"/>
    <p:sldId id="666" r:id="rId40"/>
    <p:sldId id="612" r:id="rId41"/>
    <p:sldId id="667" r:id="rId42"/>
    <p:sldId id="613" r:id="rId43"/>
    <p:sldId id="668" r:id="rId44"/>
    <p:sldId id="614" r:id="rId45"/>
    <p:sldId id="615" r:id="rId46"/>
    <p:sldId id="616" r:id="rId47"/>
    <p:sldId id="617" r:id="rId48"/>
    <p:sldId id="618" r:id="rId49"/>
    <p:sldId id="679" r:id="rId50"/>
    <p:sldId id="494" r:id="rId5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22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068719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88" name="Shape 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1</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96865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56130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91462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45607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08912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71188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55449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38031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1188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01261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95712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83559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91997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97790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0005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63118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96390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10FDF-D111-4223-BFC3-13AF5DB4AF89}" type="slidenum">
              <a:rPr lang="en-US" smtClean="0"/>
              <a:pPr/>
              <a:t>4</a:t>
            </a:fld>
            <a:endParaRPr lang="en-US"/>
          </a:p>
        </p:txBody>
      </p:sp>
    </p:spTree>
    <p:extLst>
      <p:ext uri="{BB962C8B-B14F-4D97-AF65-F5344CB8AC3E}">
        <p14:creationId xmlns:p14="http://schemas.microsoft.com/office/powerpoint/2010/main" val="855286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05698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46284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4260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3941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lt1"/>
              </a:buClr>
              <a:buFont typeface="Arial"/>
              <a:buChar char="•"/>
              <a:defRPr/>
            </a:lvl1pPr>
            <a:lvl2pPr marL="742950" indent="-107950" algn="l" rtl="0">
              <a:spcBef>
                <a:spcPts val="560"/>
              </a:spcBef>
              <a:buClr>
                <a:schemeClr val="lt1"/>
              </a:buClr>
              <a:buFont typeface="Arial"/>
              <a:buChar char="–"/>
              <a:defRPr/>
            </a:lvl2pPr>
            <a:lvl3pPr marL="1143000" indent="-76200" algn="l" rtl="0">
              <a:spcBef>
                <a:spcPts val="480"/>
              </a:spcBef>
              <a:buClr>
                <a:schemeClr val="lt1"/>
              </a:buClr>
              <a:buFont typeface="Arial"/>
              <a:buChar char="•"/>
              <a:defRPr/>
            </a:lvl3pPr>
            <a:lvl4pPr marL="1600200" indent="-101600" algn="l" rtl="0">
              <a:spcBef>
                <a:spcPts val="400"/>
              </a:spcBef>
              <a:buClr>
                <a:schemeClr val="lt1"/>
              </a:buClr>
              <a:buFont typeface="Arial"/>
              <a:buChar char="–"/>
              <a:defRPr/>
            </a:lvl4pPr>
            <a:lvl5pPr marL="2057400" indent="-101600" algn="l" rtl="0">
              <a:spcBef>
                <a:spcPts val="400"/>
              </a:spcBef>
              <a:buClr>
                <a:schemeClr val="lt1"/>
              </a:buClr>
              <a:buFont typeface="Arial"/>
              <a:buChar char="»"/>
              <a:defRPr/>
            </a:lvl5pPr>
            <a:lvl6pPr marL="2514600" indent="-101600" algn="l" rtl="0">
              <a:spcBef>
                <a:spcPts val="400"/>
              </a:spcBef>
              <a:buClr>
                <a:schemeClr val="lt1"/>
              </a:buClr>
              <a:buFont typeface="Arial"/>
              <a:buChar char="•"/>
              <a:defRPr/>
            </a:lvl6pPr>
            <a:lvl7pPr marL="2971800" indent="-101600" algn="l" rtl="0">
              <a:spcBef>
                <a:spcPts val="400"/>
              </a:spcBef>
              <a:buClr>
                <a:schemeClr val="lt1"/>
              </a:buClr>
              <a:buFont typeface="Arial"/>
              <a:buChar char="•"/>
              <a:defRPr/>
            </a:lvl7pPr>
            <a:lvl8pPr marL="3429000" indent="-101600" algn="l" rtl="0">
              <a:spcBef>
                <a:spcPts val="400"/>
              </a:spcBef>
              <a:buClr>
                <a:schemeClr val="lt1"/>
              </a:buClr>
              <a:buFont typeface="Arial"/>
              <a:buChar char="•"/>
              <a:defRPr/>
            </a:lvl8pPr>
            <a:lvl9pPr marL="3886200" indent="-101600" algn="l" rtl="0">
              <a:spcBef>
                <a:spcPts val="400"/>
              </a:spcBef>
              <a:buClr>
                <a:schemeClr val="lt1"/>
              </a:buClr>
              <a:buFont typeface="Arial"/>
              <a:buChar char="•"/>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lt1"/>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lt1"/>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lt1"/>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lt1"/>
              </a:buClr>
              <a:buFont typeface="Arial"/>
              <a:buChar char="•"/>
              <a:defRPr/>
            </a:lvl1pPr>
            <a:lvl2pPr marL="742950" indent="-107950" algn="l" rtl="0">
              <a:spcBef>
                <a:spcPts val="560"/>
              </a:spcBef>
              <a:buClr>
                <a:schemeClr val="lt1"/>
              </a:buClr>
              <a:buFont typeface="Arial"/>
              <a:buChar char="–"/>
              <a:defRPr/>
            </a:lvl2pPr>
            <a:lvl3pPr marL="1143000" indent="-76200" algn="l" rtl="0">
              <a:spcBef>
                <a:spcPts val="480"/>
              </a:spcBef>
              <a:buClr>
                <a:schemeClr val="lt1"/>
              </a:buClr>
              <a:buFont typeface="Arial"/>
              <a:buChar char="•"/>
              <a:defRPr/>
            </a:lvl3pPr>
            <a:lvl4pPr marL="1600200" indent="-101600" algn="l" rtl="0">
              <a:spcBef>
                <a:spcPts val="400"/>
              </a:spcBef>
              <a:buClr>
                <a:schemeClr val="lt1"/>
              </a:buClr>
              <a:buFont typeface="Arial"/>
              <a:buChar char="–"/>
              <a:defRPr/>
            </a:lvl4pPr>
            <a:lvl5pPr marL="2057400" indent="-101600" algn="l" rtl="0">
              <a:spcBef>
                <a:spcPts val="400"/>
              </a:spcBef>
              <a:buClr>
                <a:schemeClr val="lt1"/>
              </a:buClr>
              <a:buFont typeface="Arial"/>
              <a:buChar char="»"/>
              <a:defRPr/>
            </a:lvl5pPr>
            <a:lvl6pPr marL="2514600" indent="-101600" algn="l" rtl="0">
              <a:spcBef>
                <a:spcPts val="400"/>
              </a:spcBef>
              <a:buClr>
                <a:schemeClr val="lt1"/>
              </a:buClr>
              <a:buFont typeface="Arial"/>
              <a:buChar char="•"/>
              <a:defRPr/>
            </a:lvl6pPr>
            <a:lvl7pPr marL="2971800" indent="-101600" algn="l" rtl="0">
              <a:spcBef>
                <a:spcPts val="400"/>
              </a:spcBef>
              <a:buClr>
                <a:schemeClr val="lt1"/>
              </a:buClr>
              <a:buFont typeface="Arial"/>
              <a:buChar char="•"/>
              <a:defRPr/>
            </a:lvl7pPr>
            <a:lvl8pPr marL="3429000" indent="-101600" algn="l" rtl="0">
              <a:spcBef>
                <a:spcPts val="400"/>
              </a:spcBef>
              <a:buClr>
                <a:schemeClr val="lt1"/>
              </a:buClr>
              <a:buFont typeface="Arial"/>
              <a:buChar char="•"/>
              <a:defRPr/>
            </a:lvl8pPr>
            <a:lvl9pPr marL="3886200" indent="-101600" algn="l" rtl="0">
              <a:spcBef>
                <a:spcPts val="400"/>
              </a:spcBef>
              <a:buClr>
                <a:schemeClr val="lt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lt1"/>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lt1"/>
              </a:buClr>
              <a:buFont typeface="Arial"/>
              <a:buChar char="•"/>
              <a:defRPr/>
            </a:lvl1pPr>
            <a:lvl2pPr marL="742950" indent="-107950" algn="l" rtl="0">
              <a:spcBef>
                <a:spcPts val="560"/>
              </a:spcBef>
              <a:buClr>
                <a:schemeClr val="lt1"/>
              </a:buClr>
              <a:buFont typeface="Arial"/>
              <a:buChar char="–"/>
              <a:defRPr/>
            </a:lvl2pPr>
            <a:lvl3pPr marL="1143000" indent="-76200" algn="l" rtl="0">
              <a:spcBef>
                <a:spcPts val="480"/>
              </a:spcBef>
              <a:buClr>
                <a:schemeClr val="lt1"/>
              </a:buClr>
              <a:buFont typeface="Arial"/>
              <a:buChar char="•"/>
              <a:defRPr/>
            </a:lvl3pPr>
            <a:lvl4pPr marL="1600200" indent="-101600" algn="l" rtl="0">
              <a:spcBef>
                <a:spcPts val="400"/>
              </a:spcBef>
              <a:buClr>
                <a:schemeClr val="lt1"/>
              </a:buClr>
              <a:buFont typeface="Arial"/>
              <a:buChar char="–"/>
              <a:defRPr/>
            </a:lvl4pPr>
            <a:lvl5pPr marL="2057400" indent="-101600" algn="l" rtl="0">
              <a:spcBef>
                <a:spcPts val="400"/>
              </a:spcBef>
              <a:buClr>
                <a:schemeClr val="lt1"/>
              </a:buClr>
              <a:buFont typeface="Arial"/>
              <a:buChar char="»"/>
              <a:defRPr/>
            </a:lvl5pPr>
            <a:lvl6pPr marL="2514600" indent="-101600" algn="l" rtl="0">
              <a:spcBef>
                <a:spcPts val="400"/>
              </a:spcBef>
              <a:buClr>
                <a:schemeClr val="lt1"/>
              </a:buClr>
              <a:buFont typeface="Arial"/>
              <a:buChar char="•"/>
              <a:defRPr/>
            </a:lvl6pPr>
            <a:lvl7pPr marL="2971800" indent="-101600" algn="l" rtl="0">
              <a:spcBef>
                <a:spcPts val="400"/>
              </a:spcBef>
              <a:buClr>
                <a:schemeClr val="lt1"/>
              </a:buClr>
              <a:buFont typeface="Arial"/>
              <a:buChar char="•"/>
              <a:defRPr/>
            </a:lvl7pPr>
            <a:lvl8pPr marL="3429000" indent="-101600" algn="l" rtl="0">
              <a:spcBef>
                <a:spcPts val="400"/>
              </a:spcBef>
              <a:buClr>
                <a:schemeClr val="lt1"/>
              </a:buClr>
              <a:buFont typeface="Arial"/>
              <a:buChar char="•"/>
              <a:defRPr/>
            </a:lvl8pPr>
            <a:lvl9pPr marL="3886200" indent="-101600" algn="l" rtl="0">
              <a:spcBef>
                <a:spcPts val="400"/>
              </a:spcBef>
              <a:buClr>
                <a:schemeClr val="lt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lt1"/>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chemeClr val="lt1"/>
              </a:buClr>
              <a:buFont typeface="Calibri"/>
              <a:buNone/>
              <a:defRPr/>
            </a:lvl1pPr>
            <a:lvl2pPr marL="457200" indent="0" rtl="0">
              <a:spcBef>
                <a:spcPts val="0"/>
              </a:spcBef>
              <a:buClr>
                <a:schemeClr val="lt1"/>
              </a:buClr>
              <a:buFont typeface="Calibri"/>
              <a:buNone/>
              <a:defRPr/>
            </a:lvl2pPr>
            <a:lvl3pPr marL="914400" indent="0" rtl="0">
              <a:spcBef>
                <a:spcPts val="0"/>
              </a:spcBef>
              <a:buClr>
                <a:schemeClr val="lt1"/>
              </a:buClr>
              <a:buFont typeface="Calibri"/>
              <a:buNone/>
              <a:defRPr/>
            </a:lvl3pPr>
            <a:lvl4pPr marL="1371600" indent="0" rtl="0">
              <a:spcBef>
                <a:spcPts val="0"/>
              </a:spcBef>
              <a:buClr>
                <a:schemeClr val="lt1"/>
              </a:buClr>
              <a:buFont typeface="Calibri"/>
              <a:buNone/>
              <a:defRPr/>
            </a:lvl4pPr>
            <a:lvl5pPr marL="1828800" indent="0" rtl="0">
              <a:spcBef>
                <a:spcPts val="0"/>
              </a:spcBef>
              <a:buClr>
                <a:schemeClr val="lt1"/>
              </a:buClr>
              <a:buFont typeface="Calibri"/>
              <a:buNone/>
              <a:defRPr/>
            </a:lvl5pPr>
            <a:lvl6pPr marL="2286000" indent="0" rtl="0">
              <a:spcBef>
                <a:spcPts val="0"/>
              </a:spcBef>
              <a:buClr>
                <a:schemeClr val="lt1"/>
              </a:buClr>
              <a:buFont typeface="Calibri"/>
              <a:buNone/>
              <a:defRPr/>
            </a:lvl6pPr>
            <a:lvl7pPr marL="2743200" indent="0" rtl="0">
              <a:spcBef>
                <a:spcPts val="0"/>
              </a:spcBef>
              <a:buClr>
                <a:schemeClr val="lt1"/>
              </a:buClr>
              <a:buFont typeface="Calibri"/>
              <a:buNone/>
              <a:defRPr/>
            </a:lvl7pPr>
            <a:lvl8pPr marL="3200400" indent="0" rtl="0">
              <a:spcBef>
                <a:spcPts val="0"/>
              </a:spcBef>
              <a:buClr>
                <a:schemeClr val="lt1"/>
              </a:buClr>
              <a:buFont typeface="Calibri"/>
              <a:buNone/>
              <a:defRPr/>
            </a:lvl8pPr>
            <a:lvl9pPr marL="3657600" indent="0" rtl="0">
              <a:spcBef>
                <a:spcPts val="0"/>
              </a:spcBef>
              <a:buClr>
                <a:schemeClr val="lt1"/>
              </a:buClr>
              <a:buFont typeface="Calibri"/>
              <a:buNone/>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lt1"/>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2610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rgbClr val="004970"/>
                </a:solidFill>
                <a:latin typeface="Source Sans Pro Semibold"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Source Sans Pro" pitchFamily="34" charset="0"/>
              </a:defRPr>
            </a:lvl1pPr>
            <a:lvl2pPr>
              <a:defRPr>
                <a:latin typeface="Source Sans Pro" pitchFamily="34" charset="0"/>
              </a:defRPr>
            </a:lvl2pPr>
            <a:lvl3pPr>
              <a:defRPr>
                <a:latin typeface="Source Sans Pro" pitchFamily="34" charset="0"/>
              </a:defRPr>
            </a:lvl3pPr>
            <a:lvl4pPr>
              <a:defRPr>
                <a:latin typeface="Source Sans Pro" pitchFamily="34" charset="0"/>
              </a:defRPr>
            </a:lvl4pPr>
            <a:lvl5pPr>
              <a:defRPr>
                <a:latin typeface="Source Sans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381000" y="6172200"/>
            <a:ext cx="8382000" cy="0"/>
          </a:xfrm>
          <a:prstGeom prst="line">
            <a:avLst/>
          </a:prstGeom>
          <a:ln>
            <a:solidFill>
              <a:srgbClr val="00497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393340"/>
            <a:ext cx="3124200" cy="159860"/>
          </a:xfrm>
          <a:prstGeom prst="rect">
            <a:avLst/>
          </a:prstGeom>
        </p:spPr>
      </p:pic>
      <p:sp>
        <p:nvSpPr>
          <p:cNvPr id="14" name="Content Placeholder 13"/>
          <p:cNvSpPr>
            <a:spLocks noGrp="1"/>
          </p:cNvSpPr>
          <p:nvPr>
            <p:ph sz="quarter" idx="10" hasCustomPrompt="1"/>
          </p:nvPr>
        </p:nvSpPr>
        <p:spPr>
          <a:xfrm>
            <a:off x="6400800" y="6392863"/>
            <a:ext cx="2286000" cy="236537"/>
          </a:xfrm>
        </p:spPr>
        <p:txBody>
          <a:bodyPr>
            <a:noAutofit/>
          </a:bodyPr>
          <a:lstStyle>
            <a:lvl1pPr marL="0" indent="0" algn="r">
              <a:buNone/>
              <a:defRPr sz="1000">
                <a:latin typeface="Source Sans Pro Light" pitchFamily="34" charset="0"/>
              </a:defRPr>
            </a:lvl1pPr>
          </a:lstStyle>
          <a:p>
            <a:pPr lvl="0"/>
            <a:fld id="{6262A312-D365-4F2C-BD67-0B50D90FA8ED}" type="datetime4">
              <a:rPr lang="en-US" sz="1000" smtClean="0">
                <a:latin typeface="Source Sans Pro Light" pitchFamily="34" charset="0"/>
              </a:rPr>
              <a:pPr lvl="0"/>
              <a:t>February 21, 2018</a:t>
            </a:fld>
            <a:r>
              <a:rPr lang="en-US" sz="1000" dirty="0" smtClean="0">
                <a:latin typeface="Source Sans Pro Light" pitchFamily="34" charset="0"/>
              </a:rPr>
              <a:t>  |  </a:t>
            </a:r>
            <a:fld id="{CC3AE1CF-ED1C-4E40-A063-7CDD64325D81}" type="slidenum">
              <a:rPr lang="en-US" sz="1000" smtClean="0">
                <a:latin typeface="Source Sans Pro Light" pitchFamily="34" charset="0"/>
              </a:rPr>
              <a:pPr lvl="0"/>
              <a:t>‹#›</a:t>
            </a:fld>
            <a:endParaRPr lang="en-US" dirty="0"/>
          </a:p>
        </p:txBody>
      </p:sp>
    </p:spTree>
    <p:extLst>
      <p:ext uri="{BB962C8B-B14F-4D97-AF65-F5344CB8AC3E}">
        <p14:creationId xmlns:p14="http://schemas.microsoft.com/office/powerpoint/2010/main" val="3559381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0"/>
        <p:cNvGrpSpPr/>
        <p:nvPr/>
      </p:nvGrpSpPr>
      <p:grpSpPr>
        <a:xfrm>
          <a:off x="0" y="0"/>
          <a:ext cx="0" cy="0"/>
          <a:chOff x="0" y="0"/>
          <a:chExt cx="0" cy="0"/>
        </a:xfrm>
      </p:grpSpPr>
      <p:sp>
        <p:nvSpPr>
          <p:cNvPr id="21" name="Shape 2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 name="Shape 2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lt1"/>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011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5A9DEB"/>
            </a:gs>
            <a:gs pos="100000">
              <a:srgbClr val="00285A"/>
            </a:gs>
          </a:gsLst>
          <a:path path="circle">
            <a:fillToRect l="50000" t="50000" r="50000" b="50000"/>
          </a:path>
          <a:tileRect/>
        </a:gra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lt1"/>
              </a:buClr>
              <a:buFont typeface="Arial"/>
              <a:buChar char="•"/>
              <a:defRPr/>
            </a:lvl1pPr>
            <a:lvl2pPr marL="742950" marR="0" indent="-107950" algn="l" rtl="0">
              <a:spcBef>
                <a:spcPts val="560"/>
              </a:spcBef>
              <a:buClr>
                <a:schemeClr val="lt1"/>
              </a:buClr>
              <a:buFont typeface="Arial"/>
              <a:buChar char="–"/>
              <a:defRPr/>
            </a:lvl2pPr>
            <a:lvl3pPr marL="1143000" marR="0" indent="-76200" algn="l" rtl="0">
              <a:spcBef>
                <a:spcPts val="480"/>
              </a:spcBef>
              <a:buClr>
                <a:schemeClr val="lt1"/>
              </a:buClr>
              <a:buFont typeface="Arial"/>
              <a:buChar char="•"/>
              <a:defRPr/>
            </a:lvl3pPr>
            <a:lvl4pPr marL="1600200" marR="0" indent="-101600" algn="l" rtl="0">
              <a:spcBef>
                <a:spcPts val="400"/>
              </a:spcBef>
              <a:buClr>
                <a:schemeClr val="lt1"/>
              </a:buClr>
              <a:buFont typeface="Arial"/>
              <a:buChar char="–"/>
              <a:defRPr/>
            </a:lvl4pPr>
            <a:lvl5pPr marL="2057400" marR="0" indent="-101600" algn="l" rtl="0">
              <a:spcBef>
                <a:spcPts val="400"/>
              </a:spcBef>
              <a:buClr>
                <a:schemeClr val="lt1"/>
              </a:buClr>
              <a:buFont typeface="Arial"/>
              <a:buChar char="»"/>
              <a:defRPr/>
            </a:lvl5pPr>
            <a:lvl6pPr marL="2514600" marR="0" indent="-101600" algn="l" rtl="0">
              <a:spcBef>
                <a:spcPts val="400"/>
              </a:spcBef>
              <a:buClr>
                <a:schemeClr val="lt1"/>
              </a:buClr>
              <a:buFont typeface="Arial"/>
              <a:buChar char="•"/>
              <a:defRPr/>
            </a:lvl6pPr>
            <a:lvl7pPr marL="2971800" marR="0" indent="-101600" algn="l" rtl="0">
              <a:spcBef>
                <a:spcPts val="400"/>
              </a:spcBef>
              <a:buClr>
                <a:schemeClr val="lt1"/>
              </a:buClr>
              <a:buFont typeface="Arial"/>
              <a:buChar char="•"/>
              <a:defRPr/>
            </a:lvl7pPr>
            <a:lvl8pPr marL="3429000" marR="0" indent="-101600" algn="l" rtl="0">
              <a:spcBef>
                <a:spcPts val="400"/>
              </a:spcBef>
              <a:buClr>
                <a:schemeClr val="lt1"/>
              </a:buClr>
              <a:buFont typeface="Arial"/>
              <a:buChar char="•"/>
              <a:defRPr/>
            </a:lvl8pPr>
            <a:lvl9pPr marL="3886200" marR="0" indent="-101600" algn="l" rtl="0">
              <a:spcBef>
                <a:spcPts val="400"/>
              </a:spcBef>
              <a:buClr>
                <a:schemeClr val="lt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lt1"/>
                </a:solidFill>
                <a:latin typeface="Calibri"/>
                <a:ea typeface="Calibri"/>
                <a:cs typeface="Calibri"/>
                <a:sym typeface="Calibri"/>
              </a:rPr>
              <a:pPr marL="0" marR="0" lvl="0" indent="0" algn="r" rtl="0">
                <a:spcBef>
                  <a:spcPts val="0"/>
                </a:spcBef>
                <a:buSzPct val="25000"/>
                <a:buNone/>
              </a:pPr>
              <a:t>‹#›</a:t>
            </a:fld>
            <a:endParaRPr lang="en-US" sz="1200" b="0" i="0" u="none" strike="noStrike" cap="none" baseline="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 id="2147483657" r:id="rId4"/>
    <p:sldLayoutId id="2147483658" r:id="rId5"/>
    <p:sldLayoutId id="2147483661" r:id="rId6"/>
    <p:sldLayoutId id="2147483664" r:id="rId7"/>
    <p:sldLayoutId id="2147483665"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greatergood.berkeley.edu/resources/studie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insighttimer.com/"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457200" y="304800"/>
            <a:ext cx="8229600" cy="5943599"/>
          </a:xfrm>
          <a:prstGeom prst="rect">
            <a:avLst/>
          </a:prstGeom>
          <a:noFill/>
          <a:ln>
            <a:noFill/>
          </a:ln>
        </p:spPr>
        <p:txBody>
          <a:bodyPr lIns="91425" tIns="45700" rIns="91425" bIns="45700" anchor="t" anchorCtr="0">
            <a:noAutofit/>
          </a:bodyPr>
          <a:lstStyle/>
          <a:p>
            <a:pPr marL="0" marR="0" lvl="0" indent="0" algn="ctr" rtl="0">
              <a:spcBef>
                <a:spcPts val="1080"/>
              </a:spcBef>
              <a:buClr>
                <a:schemeClr val="lt1"/>
              </a:buClr>
              <a:buSzPct val="25000"/>
              <a:buFont typeface="Arial"/>
              <a:buNone/>
            </a:pPr>
            <a:r>
              <a:rPr lang="en-US" sz="4800" b="1" dirty="0" smtClean="0">
                <a:solidFill>
                  <a:schemeClr val="tx1"/>
                </a:solidFill>
                <a:latin typeface="Calibri"/>
                <a:ea typeface="Calibri"/>
                <a:cs typeface="Calibri"/>
                <a:sym typeface="Calibri"/>
              </a:rPr>
              <a:t>MINDFUL OR </a:t>
            </a:r>
            <a:r>
              <a:rPr lang="en-US" sz="4800" b="1" u="none" strike="noStrike" cap="none" baseline="0" dirty="0" smtClean="0">
                <a:solidFill>
                  <a:schemeClr val="tx1"/>
                </a:solidFill>
                <a:latin typeface="Calibri"/>
                <a:ea typeface="Calibri"/>
                <a:cs typeface="Calibri"/>
                <a:sym typeface="Calibri"/>
              </a:rPr>
              <a:t>MIND FULL</a:t>
            </a:r>
            <a:r>
              <a:rPr lang="en-US" sz="4800" b="1" i="0" u="none" strike="noStrike" cap="none" baseline="0" dirty="0" smtClean="0">
                <a:solidFill>
                  <a:schemeClr val="tx1"/>
                </a:solidFill>
                <a:latin typeface="Calibri"/>
                <a:ea typeface="Calibri"/>
                <a:cs typeface="Calibri"/>
                <a:sym typeface="Calibri"/>
              </a:rPr>
              <a:t>?</a:t>
            </a:r>
            <a:endParaRPr sz="700" b="1" dirty="0" smtClean="0">
              <a:solidFill>
                <a:schemeClr val="tx1"/>
              </a:solidFill>
              <a:latin typeface="Calibri"/>
              <a:ea typeface="Calibri"/>
              <a:cs typeface="Calibri"/>
              <a:sym typeface="Calibri"/>
            </a:endParaRPr>
          </a:p>
          <a:p>
            <a:pPr marL="0" marR="0" lvl="0" indent="0" algn="ctr" rtl="0">
              <a:spcBef>
                <a:spcPts val="880"/>
              </a:spcBef>
              <a:buClr>
                <a:schemeClr val="lt1"/>
              </a:buClr>
              <a:buSzPct val="25000"/>
              <a:buFont typeface="Arial"/>
              <a:buNone/>
            </a:pPr>
            <a:r>
              <a:rPr lang="en-US" sz="4400" b="1" i="0" u="none" strike="noStrike" cap="none" baseline="0" dirty="0" smtClean="0">
                <a:solidFill>
                  <a:schemeClr val="tx1"/>
                </a:solidFill>
                <a:latin typeface="Calibri"/>
                <a:ea typeface="Calibri"/>
                <a:cs typeface="Calibri"/>
                <a:sym typeface="Calibri"/>
              </a:rPr>
              <a:t>THE ROLE OF MINDFULNESS</a:t>
            </a:r>
          </a:p>
          <a:p>
            <a:pPr marL="0" marR="0" lvl="0" indent="0" algn="ctr" rtl="0">
              <a:spcBef>
                <a:spcPts val="880"/>
              </a:spcBef>
              <a:buClr>
                <a:schemeClr val="lt1"/>
              </a:buClr>
              <a:buSzPct val="25000"/>
              <a:buFont typeface="Arial"/>
              <a:buNone/>
            </a:pPr>
            <a:r>
              <a:rPr lang="en-US" sz="4400" b="1" i="0" u="none" strike="noStrike" cap="none" baseline="0" dirty="0" smtClean="0">
                <a:solidFill>
                  <a:schemeClr val="tx1"/>
                </a:solidFill>
                <a:latin typeface="Calibri"/>
                <a:ea typeface="Calibri"/>
                <a:cs typeface="Calibri"/>
                <a:sym typeface="Calibri"/>
              </a:rPr>
              <a:t>IN STUDENT SUCCESS</a:t>
            </a:r>
            <a:endParaRPr lang="en-US" sz="800" b="1" dirty="0" smtClean="0">
              <a:solidFill>
                <a:schemeClr val="lt1"/>
              </a:solidFill>
              <a:latin typeface="Calibri"/>
              <a:ea typeface="Calibri"/>
              <a:cs typeface="Calibri"/>
              <a:sym typeface="Calibri"/>
            </a:endParaRPr>
          </a:p>
          <a:p>
            <a:pPr marL="0" marR="0" lvl="0" indent="0" algn="ctr" rtl="0">
              <a:spcBef>
                <a:spcPts val="160"/>
              </a:spcBef>
              <a:buClr>
                <a:schemeClr val="lt1"/>
              </a:buClr>
              <a:buFont typeface="Arial"/>
              <a:buNone/>
            </a:pPr>
            <a:endParaRPr lang="en-US" sz="800" b="1" i="0" u="none" strike="noStrike" cap="none" baseline="0" dirty="0" smtClean="0">
              <a:solidFill>
                <a:schemeClr val="lt1"/>
              </a:solidFill>
              <a:latin typeface="Calibri"/>
              <a:ea typeface="Calibri"/>
              <a:cs typeface="Calibri"/>
              <a:sym typeface="Calibri"/>
            </a:endParaRPr>
          </a:p>
          <a:p>
            <a:pPr marL="0" marR="0" lvl="0" indent="0" algn="ctr" rtl="0">
              <a:spcBef>
                <a:spcPts val="160"/>
              </a:spcBef>
              <a:buClr>
                <a:schemeClr val="lt1"/>
              </a:buClr>
              <a:buFont typeface="Arial"/>
              <a:buNone/>
            </a:pPr>
            <a:endParaRPr lang="en-US" sz="800" b="1" dirty="0">
              <a:solidFill>
                <a:schemeClr val="lt1"/>
              </a:solidFill>
              <a:latin typeface="Calibri"/>
              <a:ea typeface="Calibri"/>
              <a:cs typeface="Calibri"/>
              <a:sym typeface="Calibri"/>
            </a:endParaRPr>
          </a:p>
          <a:p>
            <a:pPr marL="0" marR="0" lvl="0" indent="0" algn="ctr" rtl="0">
              <a:spcBef>
                <a:spcPts val="160"/>
              </a:spcBef>
              <a:buClr>
                <a:schemeClr val="lt1"/>
              </a:buClr>
              <a:buFont typeface="Arial"/>
              <a:buNone/>
            </a:pPr>
            <a:endParaRPr lang="en-US" sz="800" b="1" i="0" u="none" strike="noStrike" cap="none" baseline="0" dirty="0" smtClean="0">
              <a:solidFill>
                <a:schemeClr val="lt1"/>
              </a:solidFill>
              <a:latin typeface="Calibri"/>
              <a:ea typeface="Calibri"/>
              <a:cs typeface="Calibri"/>
              <a:sym typeface="Calibri"/>
            </a:endParaRPr>
          </a:p>
          <a:p>
            <a:pPr marL="0" marR="0" lvl="0" indent="0" algn="ctr" rtl="0">
              <a:spcBef>
                <a:spcPts val="160"/>
              </a:spcBef>
              <a:buClr>
                <a:schemeClr val="lt1"/>
              </a:buClr>
              <a:buFont typeface="Arial"/>
              <a:buNone/>
            </a:pPr>
            <a:endParaRPr lang="en-US" sz="800" b="1" dirty="0">
              <a:solidFill>
                <a:schemeClr val="lt1"/>
              </a:solidFill>
              <a:latin typeface="Calibri"/>
              <a:ea typeface="Calibri"/>
              <a:cs typeface="Calibri"/>
              <a:sym typeface="Calibri"/>
            </a:endParaRPr>
          </a:p>
          <a:p>
            <a:pPr marL="0" marR="0" lvl="0" indent="0" algn="ctr" rtl="0">
              <a:spcBef>
                <a:spcPts val="160"/>
              </a:spcBef>
              <a:buClr>
                <a:schemeClr val="lt1"/>
              </a:buClr>
              <a:buFont typeface="Arial"/>
              <a:buNone/>
            </a:pPr>
            <a:endParaRPr lang="en-US" sz="800" b="1" i="0" u="none" strike="noStrike" cap="none" baseline="0" dirty="0" smtClean="0">
              <a:solidFill>
                <a:schemeClr val="lt1"/>
              </a:solidFill>
              <a:latin typeface="Calibri"/>
              <a:ea typeface="Calibri"/>
              <a:cs typeface="Calibri"/>
              <a:sym typeface="Calibri"/>
            </a:endParaRPr>
          </a:p>
          <a:p>
            <a:pPr marL="0" marR="0" lvl="0" indent="0" algn="ctr" rtl="0">
              <a:spcBef>
                <a:spcPts val="160"/>
              </a:spcBef>
              <a:buClr>
                <a:schemeClr val="lt1"/>
              </a:buClr>
              <a:buFont typeface="Arial"/>
              <a:buNone/>
            </a:pPr>
            <a:endParaRPr lang="en-US" sz="800" b="1" dirty="0">
              <a:solidFill>
                <a:schemeClr val="lt1"/>
              </a:solidFill>
              <a:latin typeface="Calibri"/>
              <a:ea typeface="Calibri"/>
              <a:cs typeface="Calibri"/>
              <a:sym typeface="Calibri"/>
            </a:endParaRPr>
          </a:p>
          <a:p>
            <a:pPr marL="0" marR="0" lvl="0" indent="0" algn="ctr" rtl="0">
              <a:spcBef>
                <a:spcPts val="160"/>
              </a:spcBef>
              <a:buClr>
                <a:schemeClr val="lt1"/>
              </a:buClr>
              <a:buFont typeface="Arial"/>
              <a:buNone/>
            </a:pPr>
            <a:endParaRPr lang="en-US" sz="800" b="1" i="0" u="none" strike="noStrike" cap="none" baseline="0" dirty="0" smtClean="0">
              <a:solidFill>
                <a:schemeClr val="lt1"/>
              </a:solidFill>
              <a:latin typeface="Calibri"/>
              <a:ea typeface="Calibri"/>
              <a:cs typeface="Calibri"/>
              <a:sym typeface="Calibri"/>
            </a:endParaRPr>
          </a:p>
          <a:p>
            <a:pPr marL="0" marR="0" lvl="0" indent="0" algn="ctr" rtl="0">
              <a:spcBef>
                <a:spcPts val="160"/>
              </a:spcBef>
              <a:buClr>
                <a:schemeClr val="lt1"/>
              </a:buClr>
              <a:buFont typeface="Arial"/>
              <a:buNone/>
            </a:pPr>
            <a:endParaRPr lang="en-US" sz="800" b="1" dirty="0">
              <a:solidFill>
                <a:schemeClr val="lt1"/>
              </a:solidFill>
              <a:latin typeface="Calibri"/>
              <a:ea typeface="Calibri"/>
              <a:cs typeface="Calibri"/>
              <a:sym typeface="Calibri"/>
            </a:endParaRPr>
          </a:p>
          <a:p>
            <a:pPr marL="0" marR="0" lvl="0" indent="0" algn="ctr" rtl="0">
              <a:spcBef>
                <a:spcPts val="160"/>
              </a:spcBef>
              <a:buClr>
                <a:schemeClr val="lt1"/>
              </a:buClr>
              <a:buFont typeface="Arial"/>
              <a:buNone/>
            </a:pPr>
            <a:endParaRPr lang="en-US" sz="800" b="1" i="0" u="none" strike="noStrike" cap="none" baseline="0" dirty="0" smtClean="0">
              <a:solidFill>
                <a:schemeClr val="lt1"/>
              </a:solidFill>
              <a:latin typeface="Calibri"/>
              <a:ea typeface="Calibri"/>
              <a:cs typeface="Calibri"/>
              <a:sym typeface="Calibri"/>
            </a:endParaRPr>
          </a:p>
          <a:p>
            <a:pPr marL="0" marR="0" lvl="0" indent="0" algn="ctr" rtl="0">
              <a:spcBef>
                <a:spcPts val="160"/>
              </a:spcBef>
              <a:buClr>
                <a:schemeClr val="lt1"/>
              </a:buClr>
              <a:buFont typeface="Arial"/>
              <a:buNone/>
            </a:pPr>
            <a:endParaRPr lang="en-US" sz="800" b="1" dirty="0">
              <a:solidFill>
                <a:schemeClr val="lt1"/>
              </a:solidFill>
              <a:latin typeface="Calibri"/>
              <a:ea typeface="Calibri"/>
              <a:cs typeface="Calibri"/>
              <a:sym typeface="Calibri"/>
            </a:endParaRPr>
          </a:p>
          <a:p>
            <a:pPr marL="0" marR="0" lvl="0" indent="0" algn="ctr" rtl="0">
              <a:spcBef>
                <a:spcPts val="160"/>
              </a:spcBef>
              <a:buClr>
                <a:schemeClr val="lt1"/>
              </a:buClr>
              <a:buFont typeface="Arial"/>
              <a:buNone/>
            </a:pPr>
            <a:endParaRPr sz="800" b="1" i="0" u="none" strike="noStrike" cap="none" baseline="0" dirty="0" smtClean="0">
              <a:solidFill>
                <a:schemeClr val="lt1"/>
              </a:solidFill>
              <a:latin typeface="Calibri"/>
              <a:ea typeface="Calibri"/>
              <a:cs typeface="Calibri"/>
              <a:sym typeface="Calibri"/>
            </a:endParaRPr>
          </a:p>
          <a:p>
            <a:pPr marL="0" marR="0" lvl="0" indent="0" algn="ctr" rtl="0">
              <a:spcBef>
                <a:spcPts val="480"/>
              </a:spcBef>
              <a:buClr>
                <a:schemeClr val="lt1"/>
              </a:buClr>
              <a:buSzPct val="25000"/>
              <a:buFont typeface="Arial"/>
              <a:buNone/>
            </a:pPr>
            <a:endParaRPr lang="en-US" sz="2400" b="1" i="0" u="none" strike="noStrike" cap="none" baseline="0" dirty="0" smtClean="0">
              <a:solidFill>
                <a:schemeClr val="tx1"/>
              </a:solidFill>
              <a:latin typeface="Calibri"/>
              <a:ea typeface="Calibri"/>
              <a:cs typeface="Calibri"/>
              <a:sym typeface="Calibri"/>
            </a:endParaRPr>
          </a:p>
          <a:p>
            <a:pPr marL="0" marR="0" lvl="0" indent="0" algn="ctr" rtl="0">
              <a:spcBef>
                <a:spcPts val="480"/>
              </a:spcBef>
              <a:buClr>
                <a:schemeClr val="lt1"/>
              </a:buClr>
              <a:buSzPct val="25000"/>
              <a:buFont typeface="Arial"/>
              <a:buNone/>
            </a:pPr>
            <a:endParaRPr lang="en-US" sz="900" b="1" i="0" u="none" strike="noStrike" cap="none" baseline="0" dirty="0" smtClean="0">
              <a:solidFill>
                <a:schemeClr val="tx1"/>
              </a:solidFill>
              <a:latin typeface="Calibri"/>
              <a:ea typeface="Calibri"/>
              <a:cs typeface="Calibri"/>
              <a:sym typeface="Calibri"/>
            </a:endParaRPr>
          </a:p>
          <a:p>
            <a:pPr marL="0" marR="0" lvl="0" indent="0" algn="ctr" rtl="0">
              <a:spcBef>
                <a:spcPts val="480"/>
              </a:spcBef>
              <a:buClr>
                <a:schemeClr val="lt1"/>
              </a:buClr>
              <a:buSzPct val="25000"/>
              <a:buFont typeface="Arial"/>
              <a:buNone/>
            </a:pPr>
            <a:endParaRPr lang="en-US" sz="900" b="1" dirty="0">
              <a:solidFill>
                <a:schemeClr val="tx1"/>
              </a:solidFill>
              <a:latin typeface="Calibri"/>
              <a:ea typeface="Calibri"/>
              <a:cs typeface="Calibri"/>
              <a:sym typeface="Calibri"/>
            </a:endParaRPr>
          </a:p>
          <a:p>
            <a:pPr marL="0" marR="0" lvl="0" indent="0" algn="ctr" rtl="0">
              <a:spcBef>
                <a:spcPts val="480"/>
              </a:spcBef>
              <a:buClr>
                <a:schemeClr val="lt1"/>
              </a:buClr>
              <a:buSzPct val="25000"/>
              <a:buFont typeface="Arial"/>
              <a:buNone/>
            </a:pPr>
            <a:r>
              <a:rPr lang="en-US" sz="2400" b="1" i="0" u="none" strike="noStrike" cap="none" baseline="0" dirty="0" smtClean="0">
                <a:solidFill>
                  <a:schemeClr val="tx1"/>
                </a:solidFill>
                <a:latin typeface="Calibri"/>
                <a:ea typeface="Calibri"/>
                <a:cs typeface="Calibri"/>
                <a:sym typeface="Calibri"/>
              </a:rPr>
              <a:t>Katherine </a:t>
            </a:r>
            <a:r>
              <a:rPr lang="en-US" sz="2400" b="1" i="0" u="none" strike="noStrike" cap="none" baseline="0" dirty="0" smtClean="0">
                <a:solidFill>
                  <a:schemeClr val="tx1"/>
                </a:solidFill>
                <a:latin typeface="Calibri"/>
                <a:ea typeface="Calibri"/>
                <a:cs typeface="Calibri"/>
                <a:sym typeface="Calibri"/>
              </a:rPr>
              <a:t>LeRoy</a:t>
            </a:r>
          </a:p>
          <a:p>
            <a:pPr marL="0" marR="0" lvl="0" indent="0" algn="ctr" rtl="0">
              <a:spcBef>
                <a:spcPts val="480"/>
              </a:spcBef>
              <a:buClr>
                <a:schemeClr val="lt1"/>
              </a:buClr>
              <a:buSzPct val="25000"/>
              <a:buFont typeface="Arial"/>
              <a:buNone/>
            </a:pPr>
            <a:r>
              <a:rPr lang="en-US" sz="2400" b="1" i="0" u="none" strike="noStrike" cap="none" baseline="0" dirty="0" smtClean="0">
                <a:solidFill>
                  <a:schemeClr val="tx1"/>
                </a:solidFill>
                <a:latin typeface="Calibri"/>
                <a:ea typeface="Calibri"/>
                <a:cs typeface="Calibri"/>
                <a:sym typeface="Calibri"/>
              </a:rPr>
              <a:t>Assistant </a:t>
            </a:r>
            <a:r>
              <a:rPr lang="en-US" sz="2400" b="1" dirty="0" smtClean="0">
                <a:solidFill>
                  <a:schemeClr val="tx1"/>
                </a:solidFill>
                <a:latin typeface="Calibri"/>
                <a:ea typeface="Calibri"/>
                <a:cs typeface="Calibri"/>
                <a:sym typeface="Calibri"/>
              </a:rPr>
              <a:t>Director -</a:t>
            </a:r>
            <a:r>
              <a:rPr lang="en-US" sz="2400" b="1" i="0" u="none" strike="noStrike" cap="none" dirty="0" smtClean="0">
                <a:solidFill>
                  <a:schemeClr val="tx1"/>
                </a:solidFill>
                <a:latin typeface="Calibri"/>
                <a:ea typeface="Calibri"/>
                <a:cs typeface="Calibri"/>
                <a:sym typeface="Calibri"/>
              </a:rPr>
              <a:t> Academic Support Services</a:t>
            </a:r>
            <a:endParaRPr lang="en-US" sz="2400" b="1" i="0" u="none" strike="noStrike" cap="none" baseline="0" dirty="0" smtClean="0">
              <a:solidFill>
                <a:schemeClr val="tx1"/>
              </a:solidFill>
              <a:latin typeface="Calibri"/>
              <a:ea typeface="Calibri"/>
              <a:cs typeface="Calibri"/>
              <a:sym typeface="Calibri"/>
            </a:endParaRPr>
          </a:p>
          <a:p>
            <a:pPr marL="0" marR="0" lvl="0" indent="0" algn="ctr" rtl="0">
              <a:spcBef>
                <a:spcPts val="480"/>
              </a:spcBef>
              <a:buClr>
                <a:schemeClr val="lt1"/>
              </a:buClr>
              <a:buSzPct val="25000"/>
              <a:buFont typeface="Arial"/>
              <a:buNone/>
            </a:pPr>
            <a:r>
              <a:rPr lang="en-US" sz="2400" b="1" i="0" u="none" strike="noStrike" cap="none" baseline="0" dirty="0" smtClean="0">
                <a:solidFill>
                  <a:schemeClr val="tx1"/>
                </a:solidFill>
                <a:latin typeface="Calibri"/>
                <a:ea typeface="Calibri"/>
                <a:cs typeface="Calibri"/>
                <a:sym typeface="Calibri"/>
              </a:rPr>
              <a:t>Samuel </a:t>
            </a:r>
            <a:r>
              <a:rPr lang="en-US" sz="2400" b="1" i="0" u="none" strike="noStrike" cap="none" baseline="0" dirty="0">
                <a:solidFill>
                  <a:schemeClr val="tx1"/>
                </a:solidFill>
                <a:latin typeface="Calibri"/>
                <a:ea typeface="Calibri"/>
                <a:cs typeface="Calibri"/>
                <a:sym typeface="Calibri"/>
              </a:rPr>
              <a:t>Merritt University</a:t>
            </a:r>
          </a:p>
          <a:p>
            <a:pPr marL="0" marR="0" lvl="0" indent="0" algn="ctr" rtl="0">
              <a:spcBef>
                <a:spcPts val="560"/>
              </a:spcBef>
              <a:buClr>
                <a:schemeClr val="lt1"/>
              </a:buClr>
              <a:buFont typeface="Arial"/>
              <a:buNone/>
            </a:pPr>
            <a:endParaRPr sz="2800" b="1" i="0" u="none" strike="noStrike" cap="none" baseline="0" dirty="0">
              <a:solidFill>
                <a:schemeClr val="lt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2895600"/>
            <a:ext cx="2362200" cy="2131985"/>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MINDFULNESS: WHAT?</a:t>
            </a:r>
            <a:endParaRPr lang="en-US" sz="4800" b="1" dirty="0">
              <a:solidFill>
                <a:schemeClr val="tx1"/>
              </a:solidFill>
              <a:latin typeface="Calibri" panose="020F0502020204030204" pitchFamily="34" charset="0"/>
              <a:ea typeface="Calibri"/>
              <a:cs typeface="Calibri"/>
              <a:sym typeface="Calibri"/>
            </a:endParaRPr>
          </a:p>
          <a:p>
            <a:pPr marL="203200" indent="0">
              <a:buNone/>
            </a:pPr>
            <a:endParaRPr lang="en-US" sz="900" b="1" dirty="0" smtClean="0">
              <a:latin typeface="Calibri" panose="020F0502020204030204" pitchFamily="34" charset="0"/>
            </a:endParaRPr>
          </a:p>
          <a:p>
            <a:pPr marL="203200" indent="0" algn="ctr">
              <a:buNone/>
            </a:pPr>
            <a:r>
              <a:rPr lang="en-US" sz="4000" b="1" dirty="0" smtClean="0">
                <a:latin typeface="Calibri" panose="020F0502020204030204" pitchFamily="34" charset="0"/>
              </a:rPr>
              <a:t>Jon </a:t>
            </a:r>
            <a:r>
              <a:rPr lang="en-US" sz="4000" b="1" dirty="0" err="1" smtClean="0">
                <a:latin typeface="Calibri" panose="020F0502020204030204" pitchFamily="34" charset="0"/>
              </a:rPr>
              <a:t>Kabat-Zinn</a:t>
            </a:r>
            <a:endParaRPr lang="en-US" sz="4000" b="1" dirty="0" smtClean="0">
              <a:latin typeface="Calibri" panose="020F0502020204030204" pitchFamily="34" charset="0"/>
            </a:endParaRPr>
          </a:p>
          <a:p>
            <a:pPr marL="203200" indent="0" algn="ctr">
              <a:buNone/>
            </a:pPr>
            <a:r>
              <a:rPr lang="en-US" sz="4000" b="1" dirty="0" smtClean="0">
                <a:latin typeface="Calibri" panose="020F0502020204030204" pitchFamily="34" charset="0"/>
              </a:rPr>
              <a:t>University </a:t>
            </a:r>
            <a:r>
              <a:rPr lang="en-US" sz="4000" b="1" dirty="0">
                <a:latin typeface="Calibri" panose="020F0502020204030204" pitchFamily="34" charset="0"/>
              </a:rPr>
              <a:t>of </a:t>
            </a:r>
            <a:r>
              <a:rPr lang="en-US" sz="4000" b="1" dirty="0" smtClean="0">
                <a:latin typeface="Calibri" panose="020F0502020204030204" pitchFamily="34" charset="0"/>
              </a:rPr>
              <a:t>Massachusetts</a:t>
            </a:r>
          </a:p>
          <a:p>
            <a:pPr marL="203200" indent="0" algn="ctr">
              <a:buNone/>
            </a:pPr>
            <a:r>
              <a:rPr lang="en-US" sz="4000" b="1" dirty="0" smtClean="0">
                <a:latin typeface="Calibri" panose="020F0502020204030204" pitchFamily="34" charset="0"/>
              </a:rPr>
              <a:t>Medical School</a:t>
            </a:r>
          </a:p>
          <a:p>
            <a:pPr marL="203200" indent="0" algn="ctr">
              <a:buNone/>
            </a:pPr>
            <a:r>
              <a:rPr lang="en-US" sz="4000" b="1" u="sng" dirty="0" smtClean="0">
                <a:latin typeface="Calibri" panose="020F0502020204030204" pitchFamily="34" charset="0"/>
              </a:rPr>
              <a:t>Mindfulness-Based Stress Reduction (MBSR)</a:t>
            </a:r>
            <a:endParaRPr lang="en-US" sz="1000" b="1" u="sng" dirty="0" smtClean="0">
              <a:latin typeface="Calibri" panose="020F0502020204030204" pitchFamily="34" charset="0"/>
            </a:endParaRPr>
          </a:p>
          <a:p>
            <a:pPr marL="400050" lvl="1" indent="0">
              <a:buNone/>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2741356906"/>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lgn="ctr">
              <a:buNone/>
            </a:pPr>
            <a:endParaRPr lang="en-US" sz="1100" b="1" dirty="0" smtClean="0">
              <a:solidFill>
                <a:schemeClr val="tx1"/>
              </a:solidFill>
              <a:latin typeface="Calibri" panose="020F0502020204030204" pitchFamily="34" charset="0"/>
              <a:ea typeface="Calibri"/>
              <a:cs typeface="Calibri"/>
              <a:sym typeface="Calibri"/>
            </a:endParaRPr>
          </a:p>
          <a:p>
            <a:pPr marL="971550" lvl="1" indent="-571500" algn="ctr">
              <a:buNone/>
            </a:pPr>
            <a:r>
              <a:rPr lang="en-US" sz="4000" b="1" dirty="0" smtClean="0">
                <a:solidFill>
                  <a:schemeClr val="tx1"/>
                </a:solidFill>
                <a:latin typeface="Calibri" panose="020F0502020204030204" pitchFamily="34" charset="0"/>
                <a:ea typeface="Calibri"/>
                <a:cs typeface="Calibri"/>
                <a:sym typeface="Calibri"/>
              </a:rPr>
              <a:t>Psychology Today</a:t>
            </a:r>
          </a:p>
          <a:p>
            <a:pPr marL="971550" lvl="1" indent="-571500" algn="ctr">
              <a:buNone/>
            </a:pPr>
            <a:r>
              <a:rPr lang="en-US" sz="4000" b="1" dirty="0" smtClean="0">
                <a:solidFill>
                  <a:schemeClr val="tx1"/>
                </a:solidFill>
                <a:latin typeface="Calibri" panose="020F0502020204030204" pitchFamily="34" charset="0"/>
                <a:ea typeface="Calibri"/>
                <a:cs typeface="Calibri"/>
                <a:sym typeface="Calibri"/>
              </a:rPr>
              <a:t>(June 2017)</a:t>
            </a:r>
          </a:p>
          <a:p>
            <a:pPr marL="971550" lvl="1" indent="-571500">
              <a:buNone/>
            </a:pPr>
            <a:endParaRPr lang="en-US" sz="1000" b="1" dirty="0" smtClean="0">
              <a:solidFill>
                <a:schemeClr val="tx1"/>
              </a:solidFill>
              <a:latin typeface="Calibri" panose="020F0502020204030204" pitchFamily="34" charset="0"/>
              <a:ea typeface="Calibri"/>
              <a:cs typeface="Calibri"/>
              <a:sym typeface="Calibri"/>
            </a:endParaRPr>
          </a:p>
          <a:p>
            <a:pPr marL="971550" lvl="1" indent="-571500" algn="ctr">
              <a:buNone/>
            </a:pPr>
            <a:r>
              <a:rPr lang="en-US" sz="4000" b="1" i="1" dirty="0" smtClean="0">
                <a:solidFill>
                  <a:schemeClr val="tx1"/>
                </a:solidFill>
                <a:latin typeface="Calibri" panose="020F0502020204030204" pitchFamily="34" charset="0"/>
                <a:ea typeface="Calibri"/>
                <a:cs typeface="Calibri"/>
                <a:sym typeface="Calibri"/>
              </a:rPr>
              <a:t>The Anxiety Epidemic</a:t>
            </a:r>
          </a:p>
          <a:p>
            <a:pPr marL="971550" lvl="1" indent="-571500" algn="ctr">
              <a:buNone/>
            </a:pPr>
            <a:endParaRPr lang="en-US" sz="40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lgn="ctr">
              <a:buNone/>
            </a:pPr>
            <a:endParaRPr lang="en-US" sz="4000" b="0" i="1" u="none" strike="noStrike" cap="none" dirty="0" smtClean="0">
              <a:solidFill>
                <a:schemeClr val="bg1"/>
              </a:solidFill>
              <a:latin typeface="Calibri" panose="020F0502020204030204" pitchFamily="34" charset="0"/>
              <a:ea typeface="Calibri"/>
              <a:cs typeface="Calibri"/>
              <a:sym typeface="Calibri"/>
            </a:endParaRPr>
          </a:p>
        </p:txBody>
      </p:sp>
      <p:pic>
        <p:nvPicPr>
          <p:cNvPr id="3" name="Picture 2" descr="Anxiety.jpg"/>
          <p:cNvPicPr>
            <a:picLocks noChangeAspect="1"/>
          </p:cNvPicPr>
          <p:nvPr/>
        </p:nvPicPr>
        <p:blipFill>
          <a:blip r:embed="rId3"/>
          <a:stretch>
            <a:fillRect/>
          </a:stretch>
        </p:blipFill>
        <p:spPr>
          <a:xfrm>
            <a:off x="2667000" y="3505200"/>
            <a:ext cx="4064000" cy="2705100"/>
          </a:xfrm>
          <a:prstGeom prst="rect">
            <a:avLst/>
          </a:prstGeom>
        </p:spPr>
      </p:pic>
    </p:spTree>
    <p:extLst>
      <p:ext uri="{BB962C8B-B14F-4D97-AF65-F5344CB8AC3E}">
        <p14:creationId xmlns:p14="http://schemas.microsoft.com/office/powerpoint/2010/main" val="480965278"/>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lgn="ctr">
              <a:buNone/>
            </a:pPr>
            <a:endParaRPr lang="en-US" sz="1100" b="1" dirty="0" smtClean="0">
              <a:solidFill>
                <a:schemeClr val="tx1"/>
              </a:solidFill>
              <a:latin typeface="Calibri" panose="020F0502020204030204" pitchFamily="34" charset="0"/>
              <a:ea typeface="Calibri"/>
              <a:cs typeface="Calibri"/>
              <a:sym typeface="Calibri"/>
            </a:endParaRPr>
          </a:p>
          <a:p>
            <a:pPr marL="971550" lvl="1" indent="-571500" algn="ctr">
              <a:buNone/>
            </a:pPr>
            <a:r>
              <a:rPr lang="en-US" sz="4000" b="1" dirty="0" smtClean="0">
                <a:solidFill>
                  <a:schemeClr val="tx1"/>
                </a:solidFill>
                <a:latin typeface="Calibri" panose="020F0502020204030204" pitchFamily="34" charset="0"/>
                <a:ea typeface="Calibri"/>
                <a:cs typeface="Calibri"/>
                <a:sym typeface="Calibri"/>
              </a:rPr>
              <a:t>Time Magazine</a:t>
            </a:r>
          </a:p>
          <a:p>
            <a:pPr marL="971550" lvl="1" indent="-571500" algn="ctr">
              <a:buNone/>
            </a:pPr>
            <a:r>
              <a:rPr lang="en-US" sz="4000" b="1" dirty="0" smtClean="0">
                <a:solidFill>
                  <a:schemeClr val="tx1"/>
                </a:solidFill>
                <a:latin typeface="Calibri" panose="020F0502020204030204" pitchFamily="34" charset="0"/>
                <a:ea typeface="Calibri"/>
                <a:cs typeface="Calibri"/>
                <a:sym typeface="Calibri"/>
              </a:rPr>
              <a:t>(November 2016)</a:t>
            </a:r>
          </a:p>
          <a:p>
            <a:pPr marL="971550" lvl="1" indent="-571500">
              <a:buNone/>
            </a:pPr>
            <a:endParaRPr lang="en-US" sz="1000" b="1" dirty="0" smtClean="0">
              <a:solidFill>
                <a:schemeClr val="tx1"/>
              </a:solidFill>
              <a:latin typeface="Calibri" panose="020F0502020204030204" pitchFamily="34" charset="0"/>
              <a:ea typeface="Calibri"/>
              <a:cs typeface="Calibri"/>
              <a:sym typeface="Calibri"/>
            </a:endParaRPr>
          </a:p>
          <a:p>
            <a:pPr marL="971550" lvl="1" indent="-571500" algn="ctr">
              <a:buNone/>
            </a:pPr>
            <a:r>
              <a:rPr lang="en-US" sz="4000" b="1" i="1" dirty="0" smtClean="0">
                <a:solidFill>
                  <a:schemeClr val="tx1"/>
                </a:solidFill>
                <a:latin typeface="Calibri" panose="020F0502020204030204" pitchFamily="34" charset="0"/>
                <a:ea typeface="Calibri"/>
                <a:cs typeface="Calibri"/>
                <a:sym typeface="Calibri"/>
              </a:rPr>
              <a:t>Anxiety, Depression &amp;</a:t>
            </a:r>
          </a:p>
          <a:p>
            <a:pPr marL="971550" lvl="1" indent="-571500" algn="ctr">
              <a:buNone/>
            </a:pPr>
            <a:r>
              <a:rPr lang="en-US" sz="4000" b="1" i="1" dirty="0" smtClean="0">
                <a:solidFill>
                  <a:schemeClr val="tx1"/>
                </a:solidFill>
                <a:latin typeface="Calibri" panose="020F0502020204030204" pitchFamily="34" charset="0"/>
                <a:ea typeface="Calibri"/>
                <a:cs typeface="Calibri"/>
                <a:sym typeface="Calibri"/>
              </a:rPr>
              <a:t>The Modern Adolescent</a:t>
            </a:r>
          </a:p>
          <a:p>
            <a:pPr marL="971550" lvl="1" indent="-571500" algn="ctr">
              <a:buNone/>
            </a:pPr>
            <a:endParaRPr lang="en-US" sz="40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lgn="ctr">
              <a:buNone/>
            </a:pPr>
            <a:endParaRPr lang="en-US" sz="4000" b="0" i="1" u="none" strike="noStrike" cap="none" dirty="0" smtClean="0">
              <a:solidFill>
                <a:schemeClr val="bg1"/>
              </a:solidFill>
              <a:latin typeface="Calibri" panose="020F0502020204030204" pitchFamily="34" charset="0"/>
              <a:ea typeface="Calibri"/>
              <a:cs typeface="Calibri"/>
              <a:sym typeface="Calibri"/>
            </a:endParaRPr>
          </a:p>
        </p:txBody>
      </p:sp>
      <p:pic>
        <p:nvPicPr>
          <p:cNvPr id="4" name="Picture 3" descr="Time Mag.png"/>
          <p:cNvPicPr>
            <a:picLocks noChangeAspect="1"/>
          </p:cNvPicPr>
          <p:nvPr/>
        </p:nvPicPr>
        <p:blipFill>
          <a:blip r:embed="rId3"/>
          <a:stretch>
            <a:fillRect/>
          </a:stretch>
        </p:blipFill>
        <p:spPr>
          <a:xfrm>
            <a:off x="3962400" y="4114800"/>
            <a:ext cx="1771120" cy="2362200"/>
          </a:xfrm>
          <a:prstGeom prst="rect">
            <a:avLst/>
          </a:prstGeom>
        </p:spPr>
      </p:pic>
    </p:spTree>
    <p:extLst>
      <p:ext uri="{BB962C8B-B14F-4D97-AF65-F5344CB8AC3E}">
        <p14:creationId xmlns:p14="http://schemas.microsoft.com/office/powerpoint/2010/main" val="480965278"/>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lgn="ctr">
              <a:buNone/>
            </a:pPr>
            <a:endParaRPr lang="en-US" sz="1100" b="1" dirty="0" smtClean="0">
              <a:solidFill>
                <a:schemeClr val="tx1"/>
              </a:solidFill>
              <a:latin typeface="Calibri" panose="020F0502020204030204" pitchFamily="34" charset="0"/>
              <a:ea typeface="Calibri"/>
              <a:cs typeface="Calibri"/>
              <a:sym typeface="Calibri"/>
            </a:endParaRPr>
          </a:p>
          <a:p>
            <a:pPr marL="971550" lvl="1" indent="-571500" algn="ctr">
              <a:buNone/>
            </a:pPr>
            <a:r>
              <a:rPr lang="en-US" sz="4000" b="1" dirty="0" smtClean="0">
                <a:solidFill>
                  <a:schemeClr val="tx1"/>
                </a:solidFill>
                <a:latin typeface="Calibri" panose="020F0502020204030204" pitchFamily="34" charset="0"/>
                <a:ea typeface="Calibri"/>
                <a:cs typeface="Calibri"/>
                <a:sym typeface="Calibri"/>
              </a:rPr>
              <a:t>The Chronicle of Higher Education</a:t>
            </a:r>
          </a:p>
          <a:p>
            <a:pPr marL="971550" lvl="1" indent="-571500" algn="ctr">
              <a:buNone/>
            </a:pPr>
            <a:r>
              <a:rPr lang="en-US" sz="4000" b="1" dirty="0" smtClean="0">
                <a:solidFill>
                  <a:schemeClr val="tx1"/>
                </a:solidFill>
                <a:latin typeface="Calibri" panose="020F0502020204030204" pitchFamily="34" charset="0"/>
                <a:ea typeface="Calibri"/>
                <a:cs typeface="Calibri"/>
                <a:sym typeface="Calibri"/>
              </a:rPr>
              <a:t>(Feb 2018)</a:t>
            </a:r>
          </a:p>
          <a:p>
            <a:pPr marL="971550" lvl="1" indent="-571500">
              <a:buNone/>
            </a:pPr>
            <a:endParaRPr lang="en-US" sz="1000" b="1" dirty="0" smtClean="0">
              <a:solidFill>
                <a:schemeClr val="tx1"/>
              </a:solidFill>
              <a:latin typeface="Calibri" panose="020F0502020204030204" pitchFamily="34" charset="0"/>
              <a:ea typeface="Calibri"/>
              <a:cs typeface="Calibri"/>
              <a:sym typeface="Calibri"/>
            </a:endParaRPr>
          </a:p>
          <a:p>
            <a:pPr marL="971550" lvl="1" indent="-571500">
              <a:buNone/>
            </a:pPr>
            <a:r>
              <a:rPr lang="en-US" sz="3600" b="1" i="1" dirty="0" smtClean="0">
                <a:solidFill>
                  <a:schemeClr val="tx1"/>
                </a:solidFill>
                <a:latin typeface="Calibri" panose="020F0502020204030204" pitchFamily="34" charset="0"/>
                <a:ea typeface="Calibri"/>
                <a:cs typeface="Calibri"/>
                <a:sym typeface="Calibri"/>
              </a:rPr>
              <a:t>“I Didn’t Know How to Ask for Help”: Stories of Students With Anxiety </a:t>
            </a: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0" i="1" u="none" strike="noStrike" cap="none" dirty="0" smtClean="0">
              <a:solidFill>
                <a:schemeClr val="bg1"/>
              </a:solidFill>
              <a:latin typeface="Calibri" panose="020F0502020204030204" pitchFamily="34" charset="0"/>
              <a:ea typeface="Calibri"/>
              <a:cs typeface="Calibri"/>
              <a:sym typeface="Calibri"/>
            </a:endParaRPr>
          </a:p>
        </p:txBody>
      </p:sp>
      <p:pic>
        <p:nvPicPr>
          <p:cNvPr id="4" name="Picture 3" descr="Students Anxiety.jpg"/>
          <p:cNvPicPr>
            <a:picLocks noChangeAspect="1"/>
          </p:cNvPicPr>
          <p:nvPr/>
        </p:nvPicPr>
        <p:blipFill>
          <a:blip r:embed="rId3"/>
          <a:stretch>
            <a:fillRect/>
          </a:stretch>
        </p:blipFill>
        <p:spPr>
          <a:xfrm>
            <a:off x="2895600" y="4038600"/>
            <a:ext cx="3557857" cy="2218429"/>
          </a:xfrm>
          <a:prstGeom prst="rect">
            <a:avLst/>
          </a:prstGeom>
        </p:spPr>
      </p:pic>
    </p:spTree>
    <p:extLst>
      <p:ext uri="{BB962C8B-B14F-4D97-AF65-F5344CB8AC3E}">
        <p14:creationId xmlns:p14="http://schemas.microsoft.com/office/powerpoint/2010/main" val="480965278"/>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457200"/>
            <a:ext cx="8229600" cy="5638799"/>
          </a:xfrm>
          <a:prstGeom prst="rect">
            <a:avLst/>
          </a:prstGeom>
          <a:noFill/>
          <a:ln>
            <a:noFill/>
          </a:ln>
        </p:spPr>
        <p:txBody>
          <a:bodyPr lIns="91425" tIns="45700" rIns="91425" bIns="45700" anchor="t" anchorCtr="0">
            <a:noAutofit/>
          </a:bodyPr>
          <a:lstStyle/>
          <a:p>
            <a:pPr marL="400050" lvl="1" indent="0" algn="ctr">
              <a:buNone/>
            </a:pPr>
            <a:endParaRPr lang="en-US" sz="1100" b="1" dirty="0" smtClean="0">
              <a:solidFill>
                <a:schemeClr val="tx1"/>
              </a:solidFill>
              <a:latin typeface="Calibri" panose="020F0502020204030204" pitchFamily="34" charset="0"/>
              <a:ea typeface="Calibri"/>
              <a:cs typeface="Calibri"/>
              <a:sym typeface="Calibri"/>
            </a:endParaRPr>
          </a:p>
          <a:p>
            <a:pPr marL="971550" lvl="1" indent="-571500" algn="ctr">
              <a:buNone/>
            </a:pPr>
            <a:r>
              <a:rPr lang="en-US" sz="4000" b="1" dirty="0" smtClean="0">
                <a:solidFill>
                  <a:schemeClr val="tx1"/>
                </a:solidFill>
                <a:latin typeface="Calibri" panose="020F0502020204030204" pitchFamily="34" charset="0"/>
                <a:ea typeface="Calibri"/>
                <a:cs typeface="Calibri"/>
                <a:sym typeface="Calibri"/>
              </a:rPr>
              <a:t>Time Magazine</a:t>
            </a:r>
          </a:p>
          <a:p>
            <a:pPr marL="971550" lvl="1" indent="-571500" algn="ctr">
              <a:buNone/>
            </a:pPr>
            <a:r>
              <a:rPr lang="en-US" sz="4000" b="1" dirty="0" smtClean="0">
                <a:solidFill>
                  <a:schemeClr val="tx1"/>
                </a:solidFill>
                <a:latin typeface="Calibri" panose="020F0502020204030204" pitchFamily="34" charset="0"/>
                <a:ea typeface="Calibri"/>
                <a:cs typeface="Calibri"/>
                <a:sym typeface="Calibri"/>
              </a:rPr>
              <a:t>(March 2018)</a:t>
            </a:r>
          </a:p>
          <a:p>
            <a:pPr marL="971550" lvl="1" indent="-571500">
              <a:buNone/>
            </a:pPr>
            <a:endParaRPr lang="en-US" sz="1000" b="1" dirty="0" smtClean="0">
              <a:solidFill>
                <a:schemeClr val="tx1"/>
              </a:solidFill>
              <a:latin typeface="Calibri" panose="020F0502020204030204" pitchFamily="34" charset="0"/>
              <a:ea typeface="Calibri"/>
              <a:cs typeface="Calibri"/>
              <a:sym typeface="Calibri"/>
            </a:endParaRPr>
          </a:p>
          <a:p>
            <a:pPr marL="971550" lvl="1" indent="-571500" algn="ctr">
              <a:buNone/>
            </a:pPr>
            <a:r>
              <a:rPr lang="en-US" sz="3600" b="1" i="1" dirty="0" smtClean="0">
                <a:solidFill>
                  <a:schemeClr val="tx1"/>
                </a:solidFill>
                <a:latin typeface="Calibri" panose="020F0502020204030204" pitchFamily="34" charset="0"/>
                <a:ea typeface="Calibri"/>
                <a:cs typeface="Calibri"/>
                <a:sym typeface="Calibri"/>
              </a:rPr>
              <a:t>Record Numbers of College Students Are Seeking Treatment for Depression and Anxiety –</a:t>
            </a:r>
          </a:p>
          <a:p>
            <a:pPr marL="971550" lvl="1" indent="-571500" algn="ctr">
              <a:buNone/>
            </a:pPr>
            <a:r>
              <a:rPr lang="en-US" sz="3600" b="1" i="1" dirty="0" smtClean="0">
                <a:solidFill>
                  <a:schemeClr val="tx1"/>
                </a:solidFill>
                <a:latin typeface="Calibri" panose="020F0502020204030204" pitchFamily="34" charset="0"/>
                <a:ea typeface="Calibri"/>
                <a:cs typeface="Calibri"/>
                <a:sym typeface="Calibri"/>
              </a:rPr>
              <a:t>But Schools Can’t Keep Up</a:t>
            </a: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0" i="1" u="none" strike="noStrike" cap="none" dirty="0" smtClean="0">
              <a:solidFill>
                <a:schemeClr val="bg1"/>
              </a:solidFill>
              <a:latin typeface="Calibri" panose="020F0502020204030204" pitchFamily="34" charset="0"/>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4648200"/>
            <a:ext cx="2257330" cy="1807663"/>
          </a:xfrm>
          <a:prstGeom prst="rect">
            <a:avLst/>
          </a:prstGeom>
        </p:spPr>
      </p:pic>
    </p:spTree>
    <p:extLst>
      <p:ext uri="{BB962C8B-B14F-4D97-AF65-F5344CB8AC3E}">
        <p14:creationId xmlns:p14="http://schemas.microsoft.com/office/powerpoint/2010/main" val="3900888635"/>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971550" lvl="1" indent="-571500" algn="ctr">
              <a:buNone/>
            </a:pPr>
            <a:r>
              <a:rPr lang="en-US" sz="4000" b="1" dirty="0" smtClean="0">
                <a:solidFill>
                  <a:schemeClr val="tx1"/>
                </a:solidFill>
                <a:latin typeface="Calibri" panose="020F0502020204030204" pitchFamily="34" charset="0"/>
                <a:ea typeface="Calibri"/>
                <a:cs typeface="Calibri"/>
                <a:sym typeface="Calibri"/>
              </a:rPr>
              <a:t>Penn State University’s</a:t>
            </a:r>
          </a:p>
          <a:p>
            <a:pPr marL="971550" lvl="1" indent="-571500" algn="ctr">
              <a:buNone/>
            </a:pPr>
            <a:r>
              <a:rPr lang="en-US" sz="4000" b="1" dirty="0" smtClean="0">
                <a:solidFill>
                  <a:schemeClr val="tx1"/>
                </a:solidFill>
                <a:latin typeface="Calibri" panose="020F0502020204030204" pitchFamily="34" charset="0"/>
                <a:ea typeface="Calibri"/>
                <a:cs typeface="Calibri"/>
                <a:sym typeface="Calibri"/>
              </a:rPr>
              <a:t>Center for Collegiate Mental Health </a:t>
            </a:r>
          </a:p>
          <a:p>
            <a:pPr marL="971550" lvl="1" indent="-571500" algn="ctr">
              <a:buNone/>
            </a:pPr>
            <a:r>
              <a:rPr lang="en-US" sz="4000" b="1" dirty="0" smtClean="0">
                <a:solidFill>
                  <a:schemeClr val="tx1"/>
                </a:solidFill>
                <a:latin typeface="Calibri" panose="020F0502020204030204" pitchFamily="34" charset="0"/>
                <a:ea typeface="Calibri"/>
                <a:cs typeface="Calibri"/>
                <a:sym typeface="Calibri"/>
              </a:rPr>
              <a:t>2017 Annual Report</a:t>
            </a:r>
          </a:p>
          <a:p>
            <a:pPr marL="971550" lvl="1" indent="-571500">
              <a:buNone/>
            </a:pPr>
            <a:endParaRPr lang="en-US" sz="1000" b="1"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0" i="1" u="none" strike="noStrike" cap="none" dirty="0" smtClean="0">
              <a:solidFill>
                <a:schemeClr val="bg1"/>
              </a:solidFill>
              <a:latin typeface="Calibri" panose="020F0502020204030204" pitchFamily="34" charset="0"/>
              <a:ea typeface="Calibri"/>
              <a:cs typeface="Calibri"/>
              <a:sym typeface="Calibri"/>
            </a:endParaRPr>
          </a:p>
        </p:txBody>
      </p:sp>
      <p:pic>
        <p:nvPicPr>
          <p:cNvPr id="3" name="Picture 2" descr="2017_Cover-1ss6bsp-580x749.jpg"/>
          <p:cNvPicPr>
            <a:picLocks noChangeAspect="1"/>
          </p:cNvPicPr>
          <p:nvPr/>
        </p:nvPicPr>
        <p:blipFill>
          <a:blip r:embed="rId3"/>
          <a:stretch>
            <a:fillRect/>
          </a:stretch>
        </p:blipFill>
        <p:spPr>
          <a:xfrm>
            <a:off x="3352800" y="2895600"/>
            <a:ext cx="2773314" cy="3581400"/>
          </a:xfrm>
          <a:prstGeom prst="rect">
            <a:avLst/>
          </a:prstGeom>
        </p:spPr>
      </p:pic>
    </p:spTree>
    <p:extLst>
      <p:ext uri="{BB962C8B-B14F-4D97-AF65-F5344CB8AC3E}">
        <p14:creationId xmlns:p14="http://schemas.microsoft.com/office/powerpoint/2010/main" val="48096527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lgn="ctr">
              <a:buNone/>
            </a:pPr>
            <a:endParaRPr lang="en-US" sz="1100" b="1" dirty="0" smtClean="0">
              <a:solidFill>
                <a:schemeClr val="tx1"/>
              </a:solidFill>
              <a:latin typeface="Calibri" panose="020F0502020204030204" pitchFamily="34" charset="0"/>
              <a:ea typeface="Calibri"/>
              <a:cs typeface="Calibri"/>
              <a:sym typeface="Calibri"/>
            </a:endParaRPr>
          </a:p>
          <a:p>
            <a:pPr marL="971550" lvl="1" indent="-571500">
              <a:buFont typeface="Arial"/>
              <a:buChar char="•"/>
            </a:pPr>
            <a:r>
              <a:rPr lang="en-US" sz="4000" dirty="0" smtClean="0">
                <a:solidFill>
                  <a:schemeClr val="tx1"/>
                </a:solidFill>
                <a:latin typeface="Calibri" panose="020F0502020204030204" pitchFamily="34" charset="0"/>
                <a:ea typeface="Calibri"/>
                <a:cs typeface="Calibri"/>
                <a:sym typeface="Calibri"/>
              </a:rPr>
              <a:t>Data from more than 100,000 students treated at student health centers across the country</a:t>
            </a:r>
          </a:p>
          <a:p>
            <a:pPr marL="971550" lvl="1" indent="-571500">
              <a:buFont typeface="Arial"/>
              <a:buChar char="•"/>
            </a:pPr>
            <a:r>
              <a:rPr lang="en-US" sz="4000" dirty="0" smtClean="0">
                <a:solidFill>
                  <a:schemeClr val="tx1"/>
                </a:solidFill>
                <a:latin typeface="Calibri" panose="020F0502020204030204" pitchFamily="34" charset="0"/>
                <a:ea typeface="Calibri"/>
                <a:cs typeface="Calibri"/>
                <a:sym typeface="Calibri"/>
              </a:rPr>
              <a:t>61% reported anxiety as major health concern</a:t>
            </a:r>
          </a:p>
          <a:p>
            <a:pPr marL="971550" lvl="1" indent="-571500">
              <a:buFont typeface="Arial"/>
              <a:buChar char="•"/>
            </a:pPr>
            <a:r>
              <a:rPr lang="en-US" sz="4000" b="1" i="1" dirty="0" smtClean="0">
                <a:solidFill>
                  <a:schemeClr val="tx1"/>
                </a:solidFill>
                <a:latin typeface="Calibri" panose="020F0502020204030204" pitchFamily="34" charset="0"/>
                <a:ea typeface="Calibri"/>
                <a:cs typeface="Calibri"/>
                <a:sym typeface="Calibri"/>
              </a:rPr>
              <a:t>“Academic Performance” </a:t>
            </a:r>
            <a:r>
              <a:rPr lang="en-US" sz="4000" b="1" dirty="0" smtClean="0">
                <a:solidFill>
                  <a:schemeClr val="tx1"/>
                </a:solidFill>
                <a:latin typeface="Calibri" panose="020F0502020204030204" pitchFamily="34" charset="0"/>
                <a:ea typeface="Calibri"/>
                <a:cs typeface="Calibri"/>
                <a:sym typeface="Calibri"/>
              </a:rPr>
              <a:t>cited as one of the top five causes of this anxiety</a:t>
            </a:r>
          </a:p>
          <a:p>
            <a:pPr marL="971550" lvl="1" indent="-571500">
              <a:buNone/>
            </a:pPr>
            <a:endParaRPr lang="en-US" sz="1000" b="1"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0" i="1"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4093833142"/>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971550" lvl="1" indent="-571500" algn="ctr">
              <a:buNone/>
            </a:pPr>
            <a:r>
              <a:rPr lang="en-US" sz="4000" b="1" dirty="0" smtClean="0">
                <a:solidFill>
                  <a:schemeClr val="tx1"/>
                </a:solidFill>
                <a:latin typeface="Calibri" panose="020F0502020204030204" pitchFamily="34" charset="0"/>
                <a:ea typeface="Calibri"/>
                <a:cs typeface="Calibri"/>
                <a:sym typeface="Calibri"/>
              </a:rPr>
              <a:t>2015 National College</a:t>
            </a:r>
          </a:p>
          <a:p>
            <a:pPr marL="971550" lvl="1" indent="-571500" algn="ctr">
              <a:buNone/>
            </a:pPr>
            <a:r>
              <a:rPr lang="en-US" sz="4000" b="1" dirty="0" smtClean="0">
                <a:solidFill>
                  <a:schemeClr val="tx1"/>
                </a:solidFill>
                <a:latin typeface="Calibri" panose="020F0502020204030204" pitchFamily="34" charset="0"/>
                <a:ea typeface="Calibri"/>
                <a:cs typeface="Calibri"/>
                <a:sym typeface="Calibri"/>
              </a:rPr>
              <a:t>Assessment Survey</a:t>
            </a:r>
          </a:p>
          <a:p>
            <a:pPr marL="971550" lvl="1" indent="-571500">
              <a:buNone/>
            </a:pPr>
            <a:endParaRPr lang="en-US" sz="1000" b="1"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0" i="1" u="none" strike="noStrike" cap="none" dirty="0" smtClean="0">
              <a:solidFill>
                <a:schemeClr val="bg1"/>
              </a:solidFill>
              <a:latin typeface="Calibri" panose="020F0502020204030204" pitchFamily="34" charset="0"/>
              <a:ea typeface="Calibri"/>
              <a:cs typeface="Calibri"/>
              <a:sym typeface="Calibri"/>
            </a:endParaRPr>
          </a:p>
        </p:txBody>
      </p:sp>
      <p:pic>
        <p:nvPicPr>
          <p:cNvPr id="6" name="Picture 5" descr="acha-ncha_headerlogo.jpg"/>
          <p:cNvPicPr>
            <a:picLocks noChangeAspect="1"/>
          </p:cNvPicPr>
          <p:nvPr/>
        </p:nvPicPr>
        <p:blipFill>
          <a:blip r:embed="rId3"/>
          <a:stretch>
            <a:fillRect/>
          </a:stretch>
        </p:blipFill>
        <p:spPr>
          <a:xfrm>
            <a:off x="1143000" y="3048000"/>
            <a:ext cx="7334250" cy="1397000"/>
          </a:xfrm>
          <a:prstGeom prst="rect">
            <a:avLst/>
          </a:prstGeom>
        </p:spPr>
      </p:pic>
    </p:spTree>
    <p:extLst>
      <p:ext uri="{BB962C8B-B14F-4D97-AF65-F5344CB8AC3E}">
        <p14:creationId xmlns:p14="http://schemas.microsoft.com/office/powerpoint/2010/main" val="480965278"/>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lgn="ctr">
              <a:buNone/>
            </a:pPr>
            <a:endParaRPr lang="en-US" sz="1100" b="1" dirty="0" smtClean="0">
              <a:solidFill>
                <a:schemeClr val="tx1"/>
              </a:solidFill>
              <a:latin typeface="Calibri" panose="020F0502020204030204" pitchFamily="34" charset="0"/>
              <a:ea typeface="Calibri"/>
              <a:cs typeface="Calibri"/>
              <a:sym typeface="Calibri"/>
            </a:endParaRPr>
          </a:p>
          <a:p>
            <a:pPr marL="971550" lvl="1" indent="-571500">
              <a:buFont typeface="Arial"/>
              <a:buChar char="•"/>
            </a:pPr>
            <a:r>
              <a:rPr lang="en-US" sz="4000" dirty="0" smtClean="0">
                <a:solidFill>
                  <a:schemeClr val="tx1"/>
                </a:solidFill>
                <a:latin typeface="Calibri" panose="020F0502020204030204" pitchFamily="34" charset="0"/>
                <a:ea typeface="Calibri"/>
                <a:cs typeface="Calibri"/>
                <a:sym typeface="Calibri"/>
              </a:rPr>
              <a:t>Largest known comprehensive data set on the health of college students</a:t>
            </a:r>
          </a:p>
          <a:p>
            <a:pPr marL="971550" lvl="1" indent="-571500">
              <a:buFont typeface="Arial"/>
              <a:buChar char="•"/>
            </a:pPr>
            <a:r>
              <a:rPr lang="en-US" sz="4000" b="1" dirty="0" smtClean="0">
                <a:solidFill>
                  <a:schemeClr val="tx1"/>
                </a:solidFill>
                <a:latin typeface="Calibri" panose="020F0502020204030204" pitchFamily="34" charset="0"/>
                <a:ea typeface="Calibri"/>
                <a:cs typeface="Calibri"/>
                <a:sym typeface="Calibri"/>
              </a:rPr>
              <a:t>56.9% of students reported feelings of overwhelming anxiety sometime in the past year</a:t>
            </a:r>
          </a:p>
          <a:p>
            <a:pPr marL="971550" lvl="1" indent="-571500">
              <a:buNone/>
            </a:pPr>
            <a:endParaRPr lang="en-US" sz="1000" b="1"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0" i="1"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3497363116"/>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lgn="ctr">
              <a:buNone/>
            </a:pPr>
            <a:endParaRPr lang="en-US" sz="1100" dirty="0" smtClean="0">
              <a:solidFill>
                <a:schemeClr val="tx1"/>
              </a:solidFill>
              <a:latin typeface="Calibri" panose="020F0502020204030204" pitchFamily="34" charset="0"/>
              <a:ea typeface="Calibri"/>
              <a:cs typeface="Calibri"/>
              <a:sym typeface="Calibri"/>
            </a:endParaRPr>
          </a:p>
          <a:p>
            <a:pPr marL="971550" lvl="1" indent="-571500">
              <a:buFont typeface="Arial"/>
              <a:buChar char="•"/>
            </a:pPr>
            <a:r>
              <a:rPr lang="en-US" sz="4000" dirty="0" smtClean="0">
                <a:solidFill>
                  <a:schemeClr val="tx1"/>
                </a:solidFill>
                <a:latin typeface="Calibri" panose="020F0502020204030204" pitchFamily="34" charset="0"/>
                <a:ea typeface="Calibri"/>
                <a:cs typeface="Calibri"/>
                <a:sym typeface="Calibri"/>
              </a:rPr>
              <a:t>One-third of students reported experiencing those feelings within the previous month</a:t>
            </a:r>
          </a:p>
          <a:p>
            <a:pPr marL="971550" lvl="1" indent="-571500">
              <a:buFont typeface="Arial"/>
              <a:buChar char="•"/>
            </a:pPr>
            <a:r>
              <a:rPr lang="en-US" sz="4000" b="1" dirty="0" smtClean="0">
                <a:solidFill>
                  <a:schemeClr val="tx1"/>
                </a:solidFill>
                <a:latin typeface="Calibri" panose="020F0502020204030204" pitchFamily="34" charset="0"/>
                <a:ea typeface="Calibri"/>
                <a:cs typeface="Calibri"/>
                <a:sym typeface="Calibri"/>
              </a:rPr>
              <a:t>53.5% of students described feeling “tremendous” stress within the past year</a:t>
            </a:r>
          </a:p>
          <a:p>
            <a:pPr marL="971550" lvl="1" indent="-571500">
              <a:buFont typeface="Arial"/>
              <a:buChar char="•"/>
            </a:pPr>
            <a:endParaRPr lang="en-US" sz="4000" b="1"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1000" b="1"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0" i="1"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1431133597"/>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857250" lvl="1" indent="-457200">
              <a:buFont typeface="Wingdings" panose="05000000000000000000" pitchFamily="2" charset="2"/>
              <a:buChar char="§"/>
            </a:pPr>
            <a:endParaRPr lang="en-US" sz="3200" b="0" i="0" u="none" strike="noStrike" cap="none" dirty="0" smtClean="0">
              <a:solidFill>
                <a:schemeClr val="bg1"/>
              </a:solidFill>
              <a:latin typeface="Calibri" panose="020F0502020204030204" pitchFamily="34" charset="0"/>
              <a:ea typeface="Calibri"/>
              <a:cs typeface="Calibri"/>
              <a:sym typeface="Calibri"/>
            </a:endParaRPr>
          </a:p>
          <a:p>
            <a:pPr marL="857250" lvl="1" indent="-457200">
              <a:buFont typeface="Wingdings" panose="05000000000000000000" pitchFamily="2" charset="2"/>
              <a:buChar char="§"/>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pic>
        <p:nvPicPr>
          <p:cNvPr id="3" name="Picture 2" descr="Students 01.png"/>
          <p:cNvPicPr>
            <a:picLocks noChangeAspect="1"/>
          </p:cNvPicPr>
          <p:nvPr/>
        </p:nvPicPr>
        <p:blipFill>
          <a:blip r:embed="rId3"/>
          <a:stretch>
            <a:fillRect/>
          </a:stretch>
        </p:blipFill>
        <p:spPr>
          <a:xfrm>
            <a:off x="381000" y="3124200"/>
            <a:ext cx="4132984" cy="2819400"/>
          </a:xfrm>
          <a:prstGeom prst="rect">
            <a:avLst/>
          </a:prstGeom>
        </p:spPr>
      </p:pic>
      <p:pic>
        <p:nvPicPr>
          <p:cNvPr id="4" name="Picture 3" descr="Students 02.png"/>
          <p:cNvPicPr>
            <a:picLocks noChangeAspect="1"/>
          </p:cNvPicPr>
          <p:nvPr/>
        </p:nvPicPr>
        <p:blipFill>
          <a:blip r:embed="rId4"/>
          <a:stretch>
            <a:fillRect/>
          </a:stretch>
        </p:blipFill>
        <p:spPr>
          <a:xfrm>
            <a:off x="4800600" y="3124200"/>
            <a:ext cx="4114800" cy="2806995"/>
          </a:xfrm>
          <a:prstGeom prst="rect">
            <a:avLst/>
          </a:prstGeom>
        </p:spPr>
      </p:pic>
      <p:pic>
        <p:nvPicPr>
          <p:cNvPr id="7" name="Picture 6" descr="fia_logo.png"/>
          <p:cNvPicPr>
            <a:picLocks noChangeAspect="1"/>
          </p:cNvPicPr>
          <p:nvPr/>
        </p:nvPicPr>
        <p:blipFill>
          <a:blip r:embed="rId5"/>
          <a:stretch>
            <a:fillRect/>
          </a:stretch>
        </p:blipFill>
        <p:spPr>
          <a:xfrm>
            <a:off x="1981200" y="762000"/>
            <a:ext cx="5473547" cy="1905000"/>
          </a:xfrm>
          <a:prstGeom prst="rect">
            <a:avLst/>
          </a:prstGeom>
        </p:spPr>
      </p:pic>
    </p:spTree>
    <p:extLst>
      <p:ext uri="{BB962C8B-B14F-4D97-AF65-F5344CB8AC3E}">
        <p14:creationId xmlns:p14="http://schemas.microsoft.com/office/powerpoint/2010/main" val="2569399644"/>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lgn="ctr">
              <a:buNone/>
            </a:pPr>
            <a:endParaRPr lang="en-US" sz="1100" b="1" dirty="0" smtClean="0">
              <a:solidFill>
                <a:schemeClr val="tx1"/>
              </a:solidFill>
              <a:latin typeface="Calibri" panose="020F0502020204030204" pitchFamily="34" charset="0"/>
              <a:ea typeface="Calibri"/>
              <a:cs typeface="Calibri"/>
              <a:sym typeface="Calibri"/>
            </a:endParaRPr>
          </a:p>
          <a:p>
            <a:pPr marL="971550" lvl="1" indent="-571500">
              <a:buFont typeface="Arial"/>
              <a:buChar char="•"/>
            </a:pPr>
            <a:r>
              <a:rPr lang="en-US" sz="4000" b="1" dirty="0" smtClean="0">
                <a:solidFill>
                  <a:schemeClr val="tx1"/>
                </a:solidFill>
                <a:latin typeface="Calibri" panose="020F0502020204030204" pitchFamily="34" charset="0"/>
                <a:ea typeface="Calibri"/>
                <a:cs typeface="Calibri"/>
                <a:sym typeface="Calibri"/>
              </a:rPr>
              <a:t>Overall, 1 in 6 students said they’d been treated for serious anxiety within that same year</a:t>
            </a:r>
          </a:p>
          <a:p>
            <a:pPr marL="971550" lvl="1" indent="-571500">
              <a:buFont typeface="Arial"/>
              <a:buChar char="•"/>
            </a:pPr>
            <a:endParaRPr lang="en-US" sz="4000" b="1"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1000" b="1"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0" i="1"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480965278"/>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STRESS &amp; ANXIETY</a:t>
            </a:r>
          </a:p>
          <a:p>
            <a:pPr marL="400050" lvl="1" indent="0" algn="ctr">
              <a:buNone/>
            </a:pPr>
            <a:endParaRPr lang="en-US" sz="1100" b="1" dirty="0" smtClean="0">
              <a:solidFill>
                <a:schemeClr val="tx1"/>
              </a:solidFill>
              <a:latin typeface="Calibri" panose="020F0502020204030204" pitchFamily="34" charset="0"/>
              <a:ea typeface="Calibri"/>
              <a:cs typeface="Calibri"/>
              <a:sym typeface="Calibri"/>
            </a:endParaRPr>
          </a:p>
          <a:p>
            <a:pPr marL="971550" lvl="1" indent="-571500">
              <a:buFont typeface="Arial" panose="020B0604020202020204" pitchFamily="34" charset="0"/>
              <a:buChar char="•"/>
            </a:pPr>
            <a:r>
              <a:rPr lang="en-US" sz="4000" dirty="0" smtClean="0">
                <a:solidFill>
                  <a:schemeClr val="tx1"/>
                </a:solidFill>
                <a:latin typeface="Calibri" panose="020F0502020204030204" pitchFamily="34" charset="0"/>
                <a:ea typeface="Calibri"/>
                <a:cs typeface="Calibri"/>
                <a:sym typeface="Calibri"/>
              </a:rPr>
              <a:t>Healthy stress is a natural part of student life and can be a  motivating factor</a:t>
            </a:r>
          </a:p>
          <a:p>
            <a:pPr marL="971550" lvl="1" indent="-571500">
              <a:buFont typeface="Arial" panose="020B0604020202020204" pitchFamily="34" charset="0"/>
              <a:buChar char="•"/>
            </a:pPr>
            <a:r>
              <a:rPr lang="en-US" sz="4000" b="1" dirty="0" smtClean="0">
                <a:solidFill>
                  <a:schemeClr val="tx1"/>
                </a:solidFill>
                <a:latin typeface="Calibri" panose="020F0502020204030204" pitchFamily="34" charset="0"/>
                <a:ea typeface="Calibri"/>
                <a:cs typeface="Calibri"/>
                <a:sym typeface="Calibri"/>
              </a:rPr>
              <a:t>Can be displaced by toxic stress</a:t>
            </a:r>
          </a:p>
          <a:p>
            <a:pPr marL="971550" lvl="1" indent="-571500">
              <a:buNone/>
            </a:pPr>
            <a:r>
              <a:rPr lang="en-US" sz="4000" b="1" dirty="0" smtClean="0">
                <a:solidFill>
                  <a:schemeClr val="tx1"/>
                </a:solidFill>
                <a:latin typeface="Calibri" panose="020F0502020204030204" pitchFamily="34" charset="0"/>
                <a:ea typeface="Calibri"/>
                <a:cs typeface="Calibri"/>
                <a:sym typeface="Calibri"/>
              </a:rPr>
              <a:t>	when life’s demands outpace the ability to cope</a:t>
            </a:r>
          </a:p>
          <a:p>
            <a:pPr marL="971550" lvl="1" indent="-571500">
              <a:buFont typeface="Arial" panose="020B0604020202020204" pitchFamily="34" charset="0"/>
              <a:buChar char="•"/>
            </a:pPr>
            <a:endParaRPr lang="en-US" sz="4000" b="1" dirty="0" smtClean="0">
              <a:solidFill>
                <a:schemeClr val="tx1"/>
              </a:solidFill>
              <a:latin typeface="Calibri" panose="020F0502020204030204" pitchFamily="34" charset="0"/>
              <a:ea typeface="Calibri"/>
              <a:cs typeface="Calibri"/>
              <a:sym typeface="Calibri"/>
            </a:endParaRPr>
          </a:p>
          <a:p>
            <a:pPr marL="857250" lvl="1" indent="-457200">
              <a:buFont typeface="Wingdings" panose="05000000000000000000" pitchFamily="2" charset="2"/>
              <a:buChar char="§"/>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3875519942"/>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EFFECTS OF STRESS</a:t>
            </a:r>
            <a:endParaRPr lang="en-US" sz="1100" b="1" dirty="0" smtClean="0">
              <a:solidFill>
                <a:schemeClr val="tx1"/>
              </a:solidFill>
              <a:latin typeface="Calibri" panose="020F0502020204030204" pitchFamily="34" charset="0"/>
              <a:ea typeface="Calibri"/>
              <a:cs typeface="Calibri"/>
              <a:sym typeface="Calibri"/>
            </a:endParaRPr>
          </a:p>
          <a:p>
            <a:pPr marL="400050" lvl="1" indent="0" algn="ctr">
              <a:buNone/>
            </a:pPr>
            <a:endParaRPr lang="en-US" sz="1000" b="1" dirty="0" smtClean="0">
              <a:solidFill>
                <a:schemeClr val="tx1"/>
              </a:solidFill>
              <a:latin typeface="Calibri" panose="020F0502020204030204" pitchFamily="34" charset="0"/>
              <a:ea typeface="Calibri"/>
              <a:cs typeface="Calibri"/>
              <a:sym typeface="Calibri"/>
            </a:endParaRPr>
          </a:p>
          <a:p>
            <a:pPr marL="400050" lvl="1" indent="0" algn="ctr">
              <a:buNone/>
            </a:pPr>
            <a:endParaRPr lang="en-US" sz="1000" b="1" dirty="0" smtClean="0">
              <a:solidFill>
                <a:schemeClr val="tx1"/>
              </a:solidFill>
              <a:latin typeface="Calibri" panose="020F0502020204030204" pitchFamily="34" charset="0"/>
              <a:ea typeface="Calibri"/>
              <a:cs typeface="Calibri"/>
              <a:sym typeface="Calibri"/>
            </a:endParaRPr>
          </a:p>
          <a:p>
            <a:pPr marL="971550" lvl="1" indent="-571500">
              <a:buFont typeface="Arial" panose="020B0604020202020204" pitchFamily="34" charset="0"/>
              <a:buChar char="•"/>
            </a:pPr>
            <a:r>
              <a:rPr lang="en-US" sz="4000" dirty="0" smtClean="0">
                <a:solidFill>
                  <a:schemeClr val="tx1"/>
                </a:solidFill>
                <a:latin typeface="Calibri" panose="020F0502020204030204" pitchFamily="34" charset="0"/>
                <a:ea typeface="Calibri"/>
                <a:cs typeface="Calibri"/>
                <a:sym typeface="Calibri"/>
              </a:rPr>
              <a:t>Toxic stress taps into deep-seated “fight-or-flight” reactions</a:t>
            </a:r>
          </a:p>
          <a:p>
            <a:pPr marL="971550" lvl="1" indent="-571500">
              <a:buFont typeface="Arial" panose="020B0604020202020204" pitchFamily="34" charset="0"/>
              <a:buChar char="•"/>
            </a:pPr>
            <a:r>
              <a:rPr lang="en-US" sz="4000" b="1" dirty="0" smtClean="0">
                <a:solidFill>
                  <a:schemeClr val="tx1"/>
                </a:solidFill>
                <a:latin typeface="Calibri" panose="020F0502020204030204" pitchFamily="34" charset="0"/>
                <a:ea typeface="Calibri"/>
                <a:cs typeface="Calibri"/>
                <a:sym typeface="Calibri"/>
              </a:rPr>
              <a:t>Leads to a mismatch between the severity of the stimulus and the response</a:t>
            </a:r>
          </a:p>
          <a:p>
            <a:pPr marL="400050" lvl="1" indent="0">
              <a:buNone/>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3606853466"/>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MINDFULNESS: WHY?</a:t>
            </a:r>
            <a:endParaRPr lang="en-US" sz="4800" b="1" dirty="0">
              <a:solidFill>
                <a:schemeClr val="tx1"/>
              </a:solidFill>
              <a:latin typeface="Calibri" panose="020F0502020204030204" pitchFamily="34" charset="0"/>
              <a:ea typeface="Calibri"/>
              <a:cs typeface="Calibri"/>
              <a:sym typeface="Calibri"/>
            </a:endParaRPr>
          </a:p>
          <a:p>
            <a:pPr marL="203200" indent="0">
              <a:buNone/>
            </a:pPr>
            <a:endParaRPr lang="en-US" sz="900" b="1" dirty="0" smtClean="0">
              <a:latin typeface="Calibri" panose="020F0502020204030204" pitchFamily="34" charset="0"/>
            </a:endParaRPr>
          </a:p>
          <a:p>
            <a:pPr marL="203200" indent="0" algn="ctr">
              <a:buNone/>
            </a:pPr>
            <a:endParaRPr lang="en-US" sz="4000" b="1" dirty="0" smtClean="0">
              <a:latin typeface="Calibri" panose="020F0502020204030204" pitchFamily="34" charset="0"/>
            </a:endParaRPr>
          </a:p>
          <a:p>
            <a:pPr marL="203200" indent="0" algn="ctr">
              <a:buNone/>
            </a:pPr>
            <a:r>
              <a:rPr lang="en-US" sz="4000" b="1" dirty="0" smtClean="0">
                <a:latin typeface="Calibri" panose="020F0502020204030204" pitchFamily="34" charset="0"/>
              </a:rPr>
              <a:t>SCIENCE + MINDFULNESS = CONTEMPLATIVE NEUROSCIENCE</a:t>
            </a:r>
          </a:p>
          <a:p>
            <a:pPr marL="203200" indent="0" algn="ctr">
              <a:buNone/>
            </a:pPr>
            <a:endParaRPr lang="en-US" sz="2400" b="1" dirty="0">
              <a:latin typeface="Calibri" panose="020F0502020204030204" pitchFamily="34" charset="0"/>
            </a:endParaRPr>
          </a:p>
          <a:p>
            <a:pPr marL="203200" indent="0" algn="ctr">
              <a:buNone/>
            </a:pPr>
            <a:endParaRPr lang="en-US" sz="24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3213750043"/>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971550" lvl="1" indent="-571500" algn="ctr">
              <a:buNone/>
            </a:pPr>
            <a:endParaRPr lang="en-US" sz="4000" b="1" dirty="0" smtClean="0">
              <a:solidFill>
                <a:schemeClr val="tx1"/>
              </a:solidFill>
              <a:latin typeface="Calibri" panose="020F0502020204030204" pitchFamily="34" charset="0"/>
              <a:ea typeface="Calibri"/>
              <a:cs typeface="Calibri"/>
              <a:sym typeface="Calibri"/>
            </a:endParaRPr>
          </a:p>
          <a:p>
            <a:pPr marL="971550" lvl="1" indent="-571500" algn="ctr">
              <a:buNone/>
            </a:pPr>
            <a:endParaRPr lang="en-US" sz="4000" b="1" dirty="0" smtClean="0">
              <a:solidFill>
                <a:schemeClr val="tx1"/>
              </a:solidFill>
              <a:latin typeface="Calibri" panose="020F0502020204030204" pitchFamily="34" charset="0"/>
              <a:ea typeface="Calibri"/>
              <a:cs typeface="Calibri"/>
              <a:sym typeface="Calibri"/>
            </a:endParaRPr>
          </a:p>
          <a:p>
            <a:pPr marL="971550" lvl="1" indent="-571500" algn="ctr">
              <a:buNone/>
            </a:pPr>
            <a:r>
              <a:rPr lang="en-US" sz="4000" b="1" dirty="0" smtClean="0">
                <a:solidFill>
                  <a:schemeClr val="tx1"/>
                </a:solidFill>
                <a:latin typeface="Calibri" panose="020F0502020204030204" pitchFamily="34" charset="0"/>
                <a:ea typeface="Calibri"/>
                <a:cs typeface="Calibri"/>
                <a:sym typeface="Calibri"/>
              </a:rPr>
              <a:t>University of Massachusetts:</a:t>
            </a:r>
          </a:p>
          <a:p>
            <a:pPr marL="971550" lvl="1" indent="-571500" algn="ctr">
              <a:buNone/>
            </a:pPr>
            <a:r>
              <a:rPr lang="en-US" sz="4000" b="1" dirty="0" smtClean="0">
                <a:solidFill>
                  <a:schemeClr val="tx1"/>
                </a:solidFill>
                <a:latin typeface="Calibri" panose="020F0502020204030204" pitchFamily="34" charset="0"/>
                <a:ea typeface="Calibri"/>
                <a:cs typeface="Calibri"/>
                <a:sym typeface="Calibri"/>
              </a:rPr>
              <a:t>Division of Mindfulness</a:t>
            </a:r>
            <a:endParaRPr lang="en-US" sz="1100" b="1" dirty="0" smtClean="0">
              <a:solidFill>
                <a:schemeClr val="tx1"/>
              </a:solidFill>
              <a:latin typeface="Calibri" panose="020F0502020204030204" pitchFamily="34" charset="0"/>
              <a:ea typeface="Calibri"/>
              <a:cs typeface="Calibri"/>
              <a:sym typeface="Calibri"/>
            </a:endParaRPr>
          </a:p>
          <a:p>
            <a:pPr marL="971550" lvl="1" indent="-571500" algn="ctr">
              <a:buNone/>
            </a:pPr>
            <a:endParaRPr lang="en-US" sz="3600" b="1" i="1" dirty="0" smtClean="0">
              <a:solidFill>
                <a:schemeClr val="tx1"/>
              </a:solidFill>
              <a:latin typeface="Calibri" panose="020F0502020204030204" pitchFamily="34" charset="0"/>
              <a:ea typeface="Calibri"/>
              <a:cs typeface="Calibri"/>
              <a:sym typeface="Calibri"/>
            </a:endParaRPr>
          </a:p>
          <a:p>
            <a:pPr marL="971550" lvl="1" indent="-571500" algn="ctr">
              <a:spcBef>
                <a:spcPts val="0"/>
              </a:spcBef>
              <a:buNone/>
            </a:pPr>
            <a:r>
              <a:rPr lang="en-US" sz="3600" b="1" i="1" dirty="0" smtClean="0">
                <a:solidFill>
                  <a:schemeClr val="tx1"/>
                </a:solidFill>
                <a:latin typeface="Calibri" panose="020F0502020204030204" pitchFamily="34" charset="0"/>
                <a:ea typeface="Calibri"/>
                <a:cs typeface="Calibri"/>
                <a:sym typeface="Calibri"/>
              </a:rPr>
              <a:t>“…further the scientific knowledge of mindfulness and of how</a:t>
            </a:r>
          </a:p>
          <a:p>
            <a:pPr marL="971550" lvl="1" indent="-571500" algn="ctr">
              <a:spcBef>
                <a:spcPts val="0"/>
              </a:spcBef>
              <a:buNone/>
            </a:pPr>
            <a:r>
              <a:rPr lang="en-US" sz="3600" b="1" i="1" dirty="0" smtClean="0">
                <a:solidFill>
                  <a:schemeClr val="tx1"/>
                </a:solidFill>
                <a:latin typeface="Calibri" panose="020F0502020204030204" pitchFamily="34" charset="0"/>
                <a:ea typeface="Calibri"/>
                <a:cs typeface="Calibri"/>
                <a:sym typeface="Calibri"/>
              </a:rPr>
              <a:t>the mind works.”</a:t>
            </a:r>
          </a:p>
          <a:p>
            <a:pPr marL="971550" lvl="1" indent="-571500">
              <a:buNone/>
            </a:pPr>
            <a:endParaRPr lang="en-US" sz="1000" b="1"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1" i="1" u="none" strike="noStrike" cap="none" dirty="0" smtClean="0">
              <a:solidFill>
                <a:schemeClr val="tx1"/>
              </a:solidFill>
              <a:latin typeface="Calibri" panose="020F0502020204030204" pitchFamily="34" charset="0"/>
              <a:ea typeface="Calibri"/>
              <a:cs typeface="Calibri"/>
              <a:sym typeface="Calibri"/>
            </a:endParaRPr>
          </a:p>
          <a:p>
            <a:pPr marL="971550" lvl="1" indent="-571500">
              <a:buNone/>
            </a:pPr>
            <a:endParaRPr lang="en-US" sz="3600" b="0" i="1" u="none" strike="noStrike" cap="none" dirty="0" smtClean="0">
              <a:solidFill>
                <a:schemeClr val="bg1"/>
              </a:solidFill>
              <a:latin typeface="Calibri" panose="020F0502020204030204" pitchFamily="34" charset="0"/>
              <a:ea typeface="Calibri"/>
              <a:cs typeface="Calibri"/>
              <a:sym typeface="Calibri"/>
            </a:endParaRPr>
          </a:p>
        </p:txBody>
      </p:sp>
      <p:pic>
        <p:nvPicPr>
          <p:cNvPr id="7" name="Picture 6" descr="banner-new-division-temp.png"/>
          <p:cNvPicPr>
            <a:picLocks noChangeAspect="1"/>
          </p:cNvPicPr>
          <p:nvPr/>
        </p:nvPicPr>
        <p:blipFill>
          <a:blip r:embed="rId3"/>
          <a:stretch>
            <a:fillRect/>
          </a:stretch>
        </p:blipFill>
        <p:spPr>
          <a:xfrm>
            <a:off x="685800" y="457200"/>
            <a:ext cx="7696200" cy="999344"/>
          </a:xfrm>
          <a:prstGeom prst="rect">
            <a:avLst/>
          </a:prstGeom>
        </p:spPr>
      </p:pic>
    </p:spTree>
    <p:extLst>
      <p:ext uri="{BB962C8B-B14F-4D97-AF65-F5344CB8AC3E}">
        <p14:creationId xmlns:p14="http://schemas.microsoft.com/office/powerpoint/2010/main" val="480965278"/>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MINDFULNESS: WHY?</a:t>
            </a:r>
            <a:endParaRPr lang="en-US" sz="4800" b="1" dirty="0">
              <a:solidFill>
                <a:schemeClr val="tx1"/>
              </a:solidFill>
              <a:latin typeface="Calibri" panose="020F0502020204030204" pitchFamily="34" charset="0"/>
              <a:ea typeface="Calibri"/>
              <a:cs typeface="Calibri"/>
              <a:sym typeface="Calibri"/>
            </a:endParaRPr>
          </a:p>
          <a:p>
            <a:pPr marL="203200" indent="0">
              <a:buNone/>
            </a:pPr>
            <a:endParaRPr lang="en-US" sz="900" b="1" dirty="0" smtClean="0">
              <a:latin typeface="Calibri" panose="020F0502020204030204" pitchFamily="34" charset="0"/>
            </a:endParaRPr>
          </a:p>
          <a:p>
            <a:pPr marL="203200" indent="0" algn="ctr">
              <a:buNone/>
            </a:pPr>
            <a:r>
              <a:rPr lang="en-US" sz="4000" b="1" dirty="0" smtClean="0">
                <a:latin typeface="Calibri" panose="020F0502020204030204" pitchFamily="34" charset="0"/>
              </a:rPr>
              <a:t>Greater Good Magazine:</a:t>
            </a:r>
          </a:p>
          <a:p>
            <a:pPr marL="203200" indent="0" algn="ctr">
              <a:buNone/>
            </a:pPr>
            <a:r>
              <a:rPr lang="en-US" sz="4000" b="1" dirty="0" smtClean="0">
                <a:latin typeface="Calibri" panose="020F0502020204030204" pitchFamily="34" charset="0"/>
              </a:rPr>
              <a:t>Science-Based Insights for a Meaningful Life</a:t>
            </a:r>
            <a:endParaRPr lang="en-US" sz="4000" b="1" dirty="0">
              <a:latin typeface="Calibri" panose="020F0502020204030204" pitchFamily="34" charset="0"/>
            </a:endParaRPr>
          </a:p>
          <a:p>
            <a:pPr marL="203200" indent="0" algn="ctr">
              <a:buNone/>
            </a:pPr>
            <a:endParaRPr lang="en-US" sz="1000" b="1" i="1" dirty="0" smtClean="0">
              <a:latin typeface="Calibri" panose="020F0502020204030204" pitchFamily="34" charset="0"/>
            </a:endParaRPr>
          </a:p>
          <a:p>
            <a:pPr marL="203200" indent="0" algn="ctr">
              <a:buNone/>
            </a:pPr>
            <a:endParaRPr lang="en-US" sz="1000" b="1" i="1" dirty="0" smtClean="0">
              <a:latin typeface="Calibri" panose="020F0502020204030204" pitchFamily="34" charset="0"/>
            </a:endParaRPr>
          </a:p>
          <a:p>
            <a:pPr marL="203200" indent="0" algn="ctr">
              <a:buNone/>
            </a:pPr>
            <a:r>
              <a:rPr lang="en-US" sz="2400" b="1" dirty="0">
                <a:latin typeface="Calibri" panose="020F0502020204030204" pitchFamily="34" charset="0"/>
              </a:rPr>
              <a:t>(</a:t>
            </a:r>
            <a:r>
              <a:rPr lang="en-US" sz="2400" b="1" dirty="0">
                <a:latin typeface="Calibri" panose="020F0502020204030204" pitchFamily="34" charset="0"/>
                <a:hlinkClick r:id="rId3"/>
              </a:rPr>
              <a:t>https://</a:t>
            </a:r>
            <a:r>
              <a:rPr lang="en-US" sz="2400" b="1" dirty="0" smtClean="0">
                <a:latin typeface="Calibri" panose="020F0502020204030204" pitchFamily="34" charset="0"/>
                <a:hlinkClick r:id="rId3"/>
              </a:rPr>
              <a:t>greatergood.berkeley.edu</a:t>
            </a:r>
            <a:r>
              <a:rPr lang="en-US" sz="2400" b="1" dirty="0">
                <a:latin typeface="Calibri" panose="020F0502020204030204" pitchFamily="34" charset="0"/>
                <a:hlinkClick r:id="rId3"/>
              </a:rPr>
              <a:t>/</a:t>
            </a:r>
            <a:r>
              <a:rPr lang="en-US" sz="2400" b="1" dirty="0" smtClean="0">
                <a:latin typeface="Calibri" panose="020F0502020204030204" pitchFamily="34" charset="0"/>
                <a:hlinkClick r:id="rId3"/>
              </a:rPr>
              <a:t>resources/studies</a:t>
            </a:r>
            <a:r>
              <a:rPr lang="en-US" sz="2400" b="1" dirty="0" smtClean="0">
                <a:latin typeface="Calibri" panose="020F0502020204030204" pitchFamily="34" charset="0"/>
              </a:rPr>
              <a:t>)</a:t>
            </a:r>
          </a:p>
          <a:p>
            <a:pPr marL="203200" indent="0" algn="ctr">
              <a:buNone/>
            </a:pPr>
            <a:endParaRPr lang="en-US" sz="2400" b="1" dirty="0">
              <a:latin typeface="Calibri" panose="020F0502020204030204" pitchFamily="34" charset="0"/>
            </a:endParaRPr>
          </a:p>
          <a:p>
            <a:pPr marL="203200" indent="0" algn="ctr">
              <a:buNone/>
            </a:pPr>
            <a:endParaRPr lang="en-US" sz="24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3363173377"/>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MINDFULNESS: WHY?</a:t>
            </a:r>
            <a:endParaRPr lang="en-US" sz="4800" b="1" dirty="0">
              <a:solidFill>
                <a:schemeClr val="tx1"/>
              </a:solidFill>
              <a:latin typeface="Calibri" panose="020F0502020204030204" pitchFamily="34" charset="0"/>
              <a:ea typeface="Calibri"/>
              <a:cs typeface="Calibri"/>
              <a:sym typeface="Calibri"/>
            </a:endParaRPr>
          </a:p>
          <a:p>
            <a:pPr marL="203200" indent="0">
              <a:buNone/>
            </a:pPr>
            <a:endParaRPr lang="en-US" sz="900" b="1" dirty="0" smtClean="0">
              <a:latin typeface="Calibri" panose="020F0502020204030204" pitchFamily="34" charset="0"/>
            </a:endParaRPr>
          </a:p>
          <a:p>
            <a:pPr marL="203200" indent="0">
              <a:buNone/>
            </a:pPr>
            <a:r>
              <a:rPr lang="en-US" sz="4000" b="1" u="sng" dirty="0">
                <a:solidFill>
                  <a:schemeClr val="tx1"/>
                </a:solidFill>
                <a:latin typeface="Calibri" panose="020F0502020204030204" pitchFamily="34" charset="0"/>
              </a:rPr>
              <a:t>Mindfulness c</a:t>
            </a:r>
            <a:r>
              <a:rPr lang="en-US" sz="4000" b="1" u="sng" dirty="0" smtClean="0">
                <a:solidFill>
                  <a:schemeClr val="tx1"/>
                </a:solidFill>
                <a:latin typeface="Calibri" panose="020F0502020204030204" pitchFamily="34" charset="0"/>
              </a:rPr>
              <a:t>hanges </a:t>
            </a:r>
            <a:r>
              <a:rPr lang="en-US" sz="4000" b="1" u="sng" dirty="0">
                <a:solidFill>
                  <a:schemeClr val="tx1"/>
                </a:solidFill>
                <a:latin typeface="Calibri" panose="020F0502020204030204" pitchFamily="34" charset="0"/>
              </a:rPr>
              <a:t>o</a:t>
            </a:r>
            <a:r>
              <a:rPr lang="en-US" sz="4000" b="1" u="sng" dirty="0" smtClean="0">
                <a:solidFill>
                  <a:schemeClr val="tx1"/>
                </a:solidFill>
                <a:latin typeface="Calibri" panose="020F0502020204030204" pitchFamily="34" charset="0"/>
              </a:rPr>
              <a:t>ur brains </a:t>
            </a:r>
            <a:endParaRPr lang="en-US" sz="1000" b="1" u="sng" dirty="0" smtClean="0">
              <a:solidFill>
                <a:schemeClr val="tx1"/>
              </a:solidFill>
              <a:latin typeface="Calibri" panose="020F0502020204030204" pitchFamily="34" charset="0"/>
            </a:endParaRPr>
          </a:p>
          <a:p>
            <a:pPr marL="203200" indent="0">
              <a:buNone/>
            </a:pPr>
            <a:endParaRPr lang="en-US" sz="1000" b="1" dirty="0">
              <a:solidFill>
                <a:schemeClr val="tx1"/>
              </a:solidFill>
              <a:latin typeface="Calibri" panose="020F0502020204030204" pitchFamily="34" charset="0"/>
            </a:endParaRPr>
          </a:p>
          <a:p>
            <a:pPr marL="203200" indent="0">
              <a:buNone/>
            </a:pPr>
            <a:r>
              <a:rPr lang="en-US" sz="3200" b="1" dirty="0" smtClean="0">
                <a:solidFill>
                  <a:schemeClr val="tx1"/>
                </a:solidFill>
                <a:latin typeface="Calibri" panose="020F0502020204030204" pitchFamily="34" charset="0"/>
              </a:rPr>
              <a:t>Research has found that it increases density of gray matter in brain regions linked to learning, memory, emotion regulation</a:t>
            </a:r>
            <a:r>
              <a:rPr lang="en-US" sz="3200" b="1" dirty="0">
                <a:solidFill>
                  <a:schemeClr val="tx1"/>
                </a:solidFill>
                <a:latin typeface="Calibri" panose="020F0502020204030204" pitchFamily="34" charset="0"/>
              </a:rPr>
              <a:t>, and </a:t>
            </a:r>
            <a:r>
              <a:rPr lang="en-US" sz="3200" b="1" dirty="0" smtClean="0">
                <a:solidFill>
                  <a:schemeClr val="tx1"/>
                </a:solidFill>
                <a:latin typeface="Calibri" panose="020F0502020204030204" pitchFamily="34" charset="0"/>
              </a:rPr>
              <a:t>empathy.</a:t>
            </a:r>
            <a:endParaRPr lang="en-US" sz="3200" b="1" i="1" dirty="0" smtClean="0">
              <a:solidFill>
                <a:schemeClr val="tx1"/>
              </a:solidFill>
              <a:latin typeface="Calibri" panose="020F0502020204030204" pitchFamily="34" charset="0"/>
            </a:endParaRPr>
          </a:p>
          <a:p>
            <a:pPr marL="203200" indent="0">
              <a:buNone/>
            </a:pPr>
            <a:endParaRPr lang="en-US" sz="1000" b="1" i="1" dirty="0" smtClean="0">
              <a:latin typeface="Calibri" panose="020F0502020204030204" pitchFamily="34" charset="0"/>
            </a:endParaRPr>
          </a:p>
          <a:p>
            <a:pPr marL="203200" indent="0">
              <a:buNone/>
            </a:pPr>
            <a:endParaRPr lang="en-US" sz="2400" b="1" dirty="0">
              <a:latin typeface="Calibri" panose="020F0502020204030204" pitchFamily="34" charset="0"/>
            </a:endParaRPr>
          </a:p>
          <a:p>
            <a:pPr marL="203200" indent="0" algn="ctr">
              <a:buNone/>
            </a:pPr>
            <a:endParaRPr lang="en-US" sz="24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3808314783"/>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a:solidFill>
                <a:schemeClr val="tx1"/>
              </a:solidFill>
              <a:latin typeface="Calibri" panose="020F0502020204030204" pitchFamily="34" charset="0"/>
              <a:ea typeface="Calibri"/>
            </a:endParaRPr>
          </a:p>
          <a:p>
            <a:pPr marL="400050" lvl="1" indent="0" algn="ctr">
              <a:buNone/>
            </a:pPr>
            <a:endParaRPr lang="en-US" sz="800" b="1" u="sng" dirty="0" smtClean="0">
              <a:latin typeface="Calibri" panose="020F0502020204030204" pitchFamily="34" charset="0"/>
            </a:endParaRPr>
          </a:p>
          <a:p>
            <a:pPr marL="203200" indent="0">
              <a:buNone/>
            </a:pPr>
            <a:r>
              <a:rPr lang="en-US" sz="6000" b="1" dirty="0" smtClean="0">
                <a:latin typeface="Calibri" panose="020F0502020204030204" pitchFamily="34" charset="0"/>
              </a:rPr>
              <a:t>  </a:t>
            </a:r>
            <a:r>
              <a:rPr lang="en-US" sz="2800" b="1" dirty="0">
                <a:latin typeface="Calibri" panose="020F0502020204030204" pitchFamily="34" charset="0"/>
              </a:rPr>
              <a:t> </a:t>
            </a:r>
            <a:r>
              <a:rPr lang="en-US" sz="2800" b="1" dirty="0" smtClean="0">
                <a:latin typeface="Calibri" panose="020F0502020204030204" pitchFamily="34" charset="0"/>
              </a:rPr>
              <a:t>       </a:t>
            </a:r>
            <a:r>
              <a:rPr lang="en-US" sz="4400" b="1" dirty="0" smtClean="0">
                <a:latin typeface="Calibri" panose="020F0502020204030204" pitchFamily="34" charset="0"/>
              </a:rPr>
              <a:t>HIPPOCAMPUS =</a:t>
            </a:r>
          </a:p>
          <a:p>
            <a:pPr marL="203200" indent="0">
              <a:buNone/>
            </a:pPr>
            <a:r>
              <a:rPr lang="en-US" sz="4400" b="1" dirty="0">
                <a:latin typeface="Calibri" panose="020F0502020204030204" pitchFamily="34" charset="0"/>
              </a:rPr>
              <a:t>	</a:t>
            </a:r>
            <a:r>
              <a:rPr lang="en-US" sz="4400" b="1" dirty="0" smtClean="0">
                <a:latin typeface="Calibri" panose="020F0502020204030204" pitchFamily="34" charset="0"/>
              </a:rPr>
              <a:t>		Learning, Memory</a:t>
            </a:r>
          </a:p>
          <a:p>
            <a:pPr marL="203200" indent="0">
              <a:buNone/>
            </a:pPr>
            <a:endParaRPr lang="en-US" sz="1000" b="1" dirty="0" smtClean="0">
              <a:latin typeface="Calibri" panose="020F0502020204030204" pitchFamily="34" charset="0"/>
            </a:endParaRPr>
          </a:p>
          <a:p>
            <a:pPr marL="203200" indent="0">
              <a:buNone/>
            </a:pPr>
            <a:endParaRPr lang="en-US" sz="1000" b="1" dirty="0">
              <a:latin typeface="Calibri" panose="020F0502020204030204" pitchFamily="34" charset="0"/>
            </a:endParaRPr>
          </a:p>
          <a:p>
            <a:pPr marL="203200" indent="0">
              <a:buNone/>
            </a:pPr>
            <a:r>
              <a:rPr lang="en-US" sz="6000" b="1" dirty="0" smtClean="0">
                <a:latin typeface="Calibri" panose="020F0502020204030204" pitchFamily="34" charset="0"/>
              </a:rPr>
              <a:t>      </a:t>
            </a:r>
            <a:r>
              <a:rPr lang="en-US" sz="4400" b="1" dirty="0" smtClean="0">
                <a:latin typeface="Calibri" panose="020F0502020204030204" pitchFamily="34" charset="0"/>
              </a:rPr>
              <a:t>AMYGDALA </a:t>
            </a:r>
            <a:r>
              <a:rPr lang="en-US" sz="4400" b="1" dirty="0">
                <a:latin typeface="Calibri" panose="020F0502020204030204" pitchFamily="34" charset="0"/>
              </a:rPr>
              <a:t>=</a:t>
            </a:r>
          </a:p>
          <a:p>
            <a:pPr marL="203200" indent="0">
              <a:buNone/>
            </a:pPr>
            <a:r>
              <a:rPr lang="en-US" sz="4400" b="1" dirty="0">
                <a:latin typeface="Calibri" panose="020F0502020204030204" pitchFamily="34" charset="0"/>
              </a:rPr>
              <a:t>			</a:t>
            </a:r>
            <a:r>
              <a:rPr lang="en-US" sz="4400" b="1" dirty="0" smtClean="0">
                <a:latin typeface="Calibri" panose="020F0502020204030204" pitchFamily="34" charset="0"/>
              </a:rPr>
              <a:t>Fear, Anxiety, Stress</a:t>
            </a:r>
            <a:endParaRPr lang="en-US" sz="4400" b="1" dirty="0">
              <a:latin typeface="Calibri" panose="020F0502020204030204" pitchFamily="34" charset="0"/>
            </a:endParaRPr>
          </a:p>
          <a:p>
            <a:pPr marL="203200" indent="0">
              <a:buNone/>
            </a:pPr>
            <a:r>
              <a:rPr lang="en-US" sz="4400" b="1" dirty="0">
                <a:latin typeface="Calibri" panose="020F0502020204030204" pitchFamily="34" charset="0"/>
              </a:rPr>
              <a:t> </a:t>
            </a:r>
            <a:endParaRPr lang="en-US" sz="4400" b="1" dirty="0" smtClean="0">
              <a:latin typeface="Calibri" panose="020F0502020204030204" pitchFamily="34" charset="0"/>
            </a:endParaRPr>
          </a:p>
          <a:p>
            <a:pPr marL="203200" indent="0">
              <a:buNone/>
            </a:pPr>
            <a:endParaRPr lang="en-US" sz="1000" b="1" dirty="0" smtClean="0">
              <a:latin typeface="Calibri" panose="020F0502020204030204" pitchFamily="34" charset="0"/>
            </a:endParaRPr>
          </a:p>
          <a:p>
            <a:pPr marL="203200" indent="0">
              <a:buNone/>
            </a:pPr>
            <a:endParaRPr lang="en-US" sz="2400" b="1" dirty="0">
              <a:latin typeface="Calibri" panose="020F0502020204030204" pitchFamily="34" charset="0"/>
            </a:endParaRPr>
          </a:p>
        </p:txBody>
      </p:sp>
      <p:sp>
        <p:nvSpPr>
          <p:cNvPr id="2" name="Down Arrow 1"/>
          <p:cNvSpPr/>
          <p:nvPr/>
        </p:nvSpPr>
        <p:spPr>
          <a:xfrm>
            <a:off x="987568" y="3657600"/>
            <a:ext cx="484632" cy="978408"/>
          </a:xfrm>
          <a:prstGeom prst="downArrow">
            <a:avLst>
              <a:gd name="adj1" fmla="val 65723"/>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 name="Down Arrow 3"/>
          <p:cNvSpPr/>
          <p:nvPr/>
        </p:nvSpPr>
        <p:spPr>
          <a:xfrm rot="10800000">
            <a:off x="987568" y="838200"/>
            <a:ext cx="484632" cy="978408"/>
          </a:xfrm>
          <a:prstGeom prst="downArrow">
            <a:avLst>
              <a:gd name="adj1" fmla="val 65723"/>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9824376"/>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MINDFULNESS: WHY?</a:t>
            </a:r>
            <a:endParaRPr lang="en-US" sz="4800" b="1" dirty="0">
              <a:solidFill>
                <a:schemeClr val="tx1"/>
              </a:solidFill>
              <a:latin typeface="Calibri" panose="020F0502020204030204" pitchFamily="34" charset="0"/>
              <a:ea typeface="Calibri"/>
              <a:cs typeface="Calibri"/>
              <a:sym typeface="Calibri"/>
            </a:endParaRPr>
          </a:p>
          <a:p>
            <a:pPr marL="203200" indent="0">
              <a:buNone/>
            </a:pPr>
            <a:endParaRPr lang="en-US" sz="900" b="1" dirty="0" smtClean="0">
              <a:latin typeface="Calibri" panose="020F0502020204030204" pitchFamily="34" charset="0"/>
            </a:endParaRPr>
          </a:p>
          <a:p>
            <a:pPr marL="203200" indent="0">
              <a:buNone/>
            </a:pPr>
            <a:r>
              <a:rPr lang="en-US" sz="4000" b="1" u="sng" dirty="0">
                <a:latin typeface="Calibri" panose="020F0502020204030204" pitchFamily="34" charset="0"/>
              </a:rPr>
              <a:t>Mindfulness </a:t>
            </a:r>
            <a:r>
              <a:rPr lang="en-US" sz="4000" b="1" u="sng" dirty="0" smtClean="0">
                <a:latin typeface="Calibri" panose="020F0502020204030204" pitchFamily="34" charset="0"/>
              </a:rPr>
              <a:t>helps us deal with stress</a:t>
            </a:r>
          </a:p>
          <a:p>
            <a:pPr marL="203200" indent="0">
              <a:buNone/>
            </a:pPr>
            <a:endParaRPr lang="en-US" sz="1000" b="1" dirty="0" smtClean="0">
              <a:latin typeface="Calibri" panose="020F0502020204030204" pitchFamily="34" charset="0"/>
            </a:endParaRPr>
          </a:p>
          <a:p>
            <a:pPr marL="203200" indent="0">
              <a:buNone/>
            </a:pPr>
            <a:r>
              <a:rPr lang="en-US" sz="3200" b="1" dirty="0">
                <a:latin typeface="Calibri" panose="020F0502020204030204" pitchFamily="34" charset="0"/>
              </a:rPr>
              <a:t>E</a:t>
            </a:r>
            <a:r>
              <a:rPr lang="en-US" sz="3200" b="1" dirty="0" smtClean="0">
                <a:latin typeface="Calibri" panose="020F0502020204030204" pitchFamily="34" charset="0"/>
              </a:rPr>
              <a:t>vidence </a:t>
            </a:r>
            <a:r>
              <a:rPr lang="en-US" sz="3200" b="1" dirty="0">
                <a:latin typeface="Calibri" panose="020F0502020204030204" pitchFamily="34" charset="0"/>
              </a:rPr>
              <a:t>suggests that mindfulness training</a:t>
            </a:r>
            <a:r>
              <a:rPr lang="en-US" sz="3200" b="1" dirty="0" smtClean="0">
                <a:latin typeface="Calibri" panose="020F0502020204030204" pitchFamily="34" charset="0"/>
              </a:rPr>
              <a:t> lowers stress hormones and can especially help</a:t>
            </a:r>
            <a:r>
              <a:rPr lang="en-US" sz="3200" b="1" dirty="0">
                <a:latin typeface="Calibri" panose="020F0502020204030204" pitchFamily="34" charset="0"/>
              </a:rPr>
              <a:t> </a:t>
            </a:r>
            <a:r>
              <a:rPr lang="en-US" sz="3200" b="1" dirty="0" smtClean="0">
                <a:latin typeface="Calibri" panose="020F0502020204030204" pitchFamily="34" charset="0"/>
              </a:rPr>
              <a:t>people in high-stress situations.</a:t>
            </a:r>
            <a:endParaRPr lang="en-US" sz="2400" b="1" dirty="0">
              <a:latin typeface="Calibri" panose="020F0502020204030204" pitchFamily="34" charset="0"/>
            </a:endParaRPr>
          </a:p>
          <a:p>
            <a:pPr marL="203200" indent="0" algn="ctr">
              <a:buNone/>
            </a:pPr>
            <a:endParaRPr lang="en-US" sz="24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2651812648"/>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a:solidFill>
                <a:schemeClr val="tx1"/>
              </a:solidFill>
              <a:latin typeface="Calibri" panose="020F0502020204030204" pitchFamily="34" charset="0"/>
              <a:ea typeface="Calibri"/>
            </a:endParaRPr>
          </a:p>
          <a:p>
            <a:pPr marL="400050" lvl="1" indent="0" algn="ctr">
              <a:buNone/>
            </a:pPr>
            <a:endParaRPr lang="en-US" sz="1000" b="1" dirty="0" smtClean="0">
              <a:solidFill>
                <a:schemeClr val="tx1"/>
              </a:solidFill>
              <a:latin typeface="Calibri" panose="020F0502020204030204" pitchFamily="34" charset="0"/>
              <a:ea typeface="Calibri"/>
              <a:cs typeface="Calibri"/>
              <a:sym typeface="Calibri"/>
            </a:endParaRPr>
          </a:p>
          <a:p>
            <a:pPr marL="400050" lvl="1" indent="0" algn="ctr">
              <a:buNone/>
            </a:pPr>
            <a:endParaRPr lang="en-US" sz="1000" b="1" dirty="0" smtClean="0">
              <a:solidFill>
                <a:schemeClr val="tx1"/>
              </a:solidFill>
              <a:latin typeface="Calibri" panose="020F0502020204030204" pitchFamily="34" charset="0"/>
              <a:ea typeface="Calibri"/>
              <a:cs typeface="Calibri"/>
              <a:sym typeface="Calibri"/>
            </a:endParaRPr>
          </a:p>
          <a:p>
            <a:pPr marL="971550" lvl="1" indent="-571500">
              <a:buFont typeface="Arial" panose="020B0604020202020204" pitchFamily="34" charset="0"/>
              <a:buChar char="•"/>
            </a:pPr>
            <a:r>
              <a:rPr lang="en-US" sz="4000" u="sng" dirty="0" smtClean="0">
                <a:solidFill>
                  <a:schemeClr val="tx1"/>
                </a:solidFill>
                <a:latin typeface="Calibri" panose="020F0502020204030204" pitchFamily="34" charset="0"/>
                <a:ea typeface="Calibri"/>
                <a:cs typeface="Calibri"/>
                <a:sym typeface="Calibri"/>
              </a:rPr>
              <a:t>Deep Breathing</a:t>
            </a:r>
            <a:r>
              <a:rPr lang="en-US" sz="4000" dirty="0" smtClean="0">
                <a:solidFill>
                  <a:schemeClr val="tx1"/>
                </a:solidFill>
                <a:latin typeface="Calibri" panose="020F0502020204030204" pitchFamily="34" charset="0"/>
                <a:ea typeface="Calibri"/>
                <a:cs typeface="Calibri"/>
                <a:sym typeface="Calibri"/>
              </a:rPr>
              <a:t>: physiologically calming</a:t>
            </a:r>
          </a:p>
          <a:p>
            <a:pPr marL="971550" lvl="1" indent="-571500">
              <a:buFont typeface="Arial" panose="020B0604020202020204" pitchFamily="34" charset="0"/>
              <a:buChar char="•"/>
            </a:pPr>
            <a:r>
              <a:rPr lang="en-US" sz="4000" u="sng" dirty="0" smtClean="0">
                <a:solidFill>
                  <a:schemeClr val="tx1"/>
                </a:solidFill>
                <a:latin typeface="Calibri" panose="020F0502020204030204" pitchFamily="34" charset="0"/>
                <a:ea typeface="Calibri"/>
                <a:cs typeface="Calibri"/>
                <a:sym typeface="Calibri"/>
              </a:rPr>
              <a:t>Breath Awareness</a:t>
            </a:r>
            <a:r>
              <a:rPr lang="en-US" sz="4000" dirty="0" smtClean="0">
                <a:solidFill>
                  <a:schemeClr val="tx1"/>
                </a:solidFill>
                <a:latin typeface="Calibri" panose="020F0502020204030204" pitchFamily="34" charset="0"/>
                <a:ea typeface="Calibri"/>
                <a:cs typeface="Calibri"/>
                <a:sym typeface="Calibri"/>
              </a:rPr>
              <a:t>: focus on the “now” vs. a future outcome</a:t>
            </a:r>
          </a:p>
          <a:p>
            <a:pPr marL="971550" lvl="1" indent="-571500">
              <a:buFont typeface="Arial" panose="020B0604020202020204" pitchFamily="34" charset="0"/>
              <a:buChar char="•"/>
            </a:pPr>
            <a:r>
              <a:rPr lang="en-US" sz="4000" b="1" u="sng" dirty="0" smtClean="0">
                <a:solidFill>
                  <a:schemeClr val="tx1"/>
                </a:solidFill>
                <a:latin typeface="Calibri" panose="020F0502020204030204" pitchFamily="34" charset="0"/>
                <a:ea typeface="Calibri"/>
                <a:cs typeface="Calibri"/>
                <a:sym typeface="Calibri"/>
              </a:rPr>
              <a:t>Mindfulness Meditation</a:t>
            </a:r>
            <a:r>
              <a:rPr lang="en-US" sz="4000" b="1" dirty="0" smtClean="0">
                <a:solidFill>
                  <a:schemeClr val="tx1"/>
                </a:solidFill>
                <a:latin typeface="Calibri" panose="020F0502020204030204" pitchFamily="34" charset="0"/>
                <a:ea typeface="Calibri"/>
                <a:cs typeface="Calibri"/>
                <a:sym typeface="Calibri"/>
              </a:rPr>
              <a:t>: identifying negative thinking</a:t>
            </a:r>
          </a:p>
          <a:p>
            <a:pPr marL="400050" lvl="1" indent="0">
              <a:buNone/>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2036177048"/>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119" name="Shape 119"/>
          <p:cNvSpPr txBox="1">
            <a:spLocks noGrp="1"/>
          </p:cNvSpPr>
          <p:nvPr>
            <p:ph type="body" idx="1"/>
          </p:nvPr>
        </p:nvSpPr>
        <p:spPr/>
        <p:txBody>
          <a:bodyPr/>
          <a:lstStyle/>
          <a:p>
            <a:pPr lvl="1"/>
            <a:endParaRPr lang="en-US" smtClean="0"/>
          </a:p>
          <a:p>
            <a:pPr lvl="1"/>
            <a:endParaRPr lang="en-US" smtClean="0">
              <a:sym typeface="Calibri"/>
            </a:endParaRPr>
          </a:p>
          <a:p>
            <a:pPr lvl="1"/>
            <a:endParaRPr lang="en-US" smtClean="0">
              <a:sym typeface="Calibri"/>
            </a:endParaRPr>
          </a:p>
          <a:p>
            <a:pPr lvl="1"/>
            <a:endParaRPr lang="en-US" smtClean="0">
              <a:sym typeface="Calibri"/>
            </a:endParaRPr>
          </a:p>
          <a:p>
            <a:pPr lvl="1"/>
            <a:endParaRPr lang="en-US" smtClean="0">
              <a:sym typeface="Calibri"/>
            </a:endParaRPr>
          </a:p>
          <a:p>
            <a:pPr lvl="1"/>
            <a:endParaRPr lang="en-US" dirty="0" smtClean="0">
              <a:sym typeface="Calibri"/>
            </a:endParaRPr>
          </a:p>
        </p:txBody>
      </p:sp>
      <p:pic>
        <p:nvPicPr>
          <p:cNvPr id="8" name="Picture 7" descr="&lt;strong&gt;CALIFORNIA&lt;/strong&gt; Foreclosure Help from Mandelman Matters – START HERE | Mandelman Mat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457200"/>
            <a:ext cx="5932526" cy="6096000"/>
          </a:xfrm>
          <a:prstGeom prst="rect">
            <a:avLst/>
          </a:prstGeom>
        </p:spPr>
      </p:pic>
      <p:sp>
        <p:nvSpPr>
          <p:cNvPr id="9" name="5-Point Star 8"/>
          <p:cNvSpPr/>
          <p:nvPr/>
        </p:nvSpPr>
        <p:spPr>
          <a:xfrm>
            <a:off x="3150526" y="2382212"/>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54681" y="1978541"/>
            <a:ext cx="2255519" cy="430887"/>
          </a:xfrm>
          <a:prstGeom prst="rect">
            <a:avLst/>
          </a:prstGeom>
          <a:noFill/>
        </p:spPr>
        <p:txBody>
          <a:bodyPr wrap="square" rtlCol="0">
            <a:spAutoFit/>
          </a:bodyPr>
          <a:lstStyle/>
          <a:p>
            <a:endParaRPr lang="en-US" sz="800" b="1" dirty="0" smtClean="0"/>
          </a:p>
          <a:p>
            <a:r>
              <a:rPr lang="en-US" b="1" dirty="0" smtClean="0">
                <a:solidFill>
                  <a:schemeClr val="bg1">
                    <a:lumMod val="50000"/>
                  </a:schemeClr>
                </a:solidFill>
              </a:rPr>
              <a:t>SACRAMENTO</a:t>
            </a:r>
            <a:endParaRPr lang="en-US" b="1" dirty="0">
              <a:solidFill>
                <a:schemeClr val="bg1">
                  <a:lumMod val="50000"/>
                </a:schemeClr>
              </a:solidFill>
            </a:endParaRPr>
          </a:p>
        </p:txBody>
      </p:sp>
      <p:sp>
        <p:nvSpPr>
          <p:cNvPr id="11" name="5-Point Star 10"/>
          <p:cNvSpPr/>
          <p:nvPr/>
        </p:nvSpPr>
        <p:spPr>
          <a:xfrm>
            <a:off x="2849881" y="2971800"/>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97909" y="2755909"/>
            <a:ext cx="1676400" cy="523220"/>
          </a:xfrm>
          <a:prstGeom prst="rect">
            <a:avLst/>
          </a:prstGeom>
          <a:noFill/>
        </p:spPr>
        <p:txBody>
          <a:bodyPr wrap="square" rtlCol="0">
            <a:spAutoFit/>
          </a:bodyPr>
          <a:lstStyle/>
          <a:p>
            <a:r>
              <a:rPr lang="en-US" b="1" dirty="0" smtClean="0">
                <a:solidFill>
                  <a:schemeClr val="tx1"/>
                </a:solidFill>
              </a:rPr>
              <a:t>OAKLAND</a:t>
            </a:r>
            <a:endParaRPr lang="en-US" b="1" dirty="0">
              <a:solidFill>
                <a:schemeClr val="tx1"/>
              </a:solidFill>
            </a:endParaRPr>
          </a:p>
          <a:p>
            <a:endParaRPr lang="en-US" dirty="0"/>
          </a:p>
        </p:txBody>
      </p:sp>
      <p:sp>
        <p:nvSpPr>
          <p:cNvPr id="14" name="5-Point Star 13"/>
          <p:cNvSpPr/>
          <p:nvPr/>
        </p:nvSpPr>
        <p:spPr>
          <a:xfrm>
            <a:off x="2849880" y="3455228"/>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30235" y="3367026"/>
            <a:ext cx="1693034" cy="307777"/>
          </a:xfrm>
          <a:prstGeom prst="rect">
            <a:avLst/>
          </a:prstGeom>
          <a:noFill/>
        </p:spPr>
        <p:txBody>
          <a:bodyPr wrap="square" rtlCol="0">
            <a:spAutoFit/>
          </a:bodyPr>
          <a:lstStyle/>
          <a:p>
            <a:r>
              <a:rPr lang="en-US" b="1" dirty="0" smtClean="0">
                <a:solidFill>
                  <a:srgbClr val="7F7F7F"/>
                </a:solidFill>
              </a:rPr>
              <a:t>SAN MATEO</a:t>
            </a:r>
            <a:endParaRPr lang="en-US" dirty="0">
              <a:solidFill>
                <a:srgbClr val="7F7F7F"/>
              </a:solidFill>
            </a:endParaRPr>
          </a:p>
        </p:txBody>
      </p:sp>
      <p:sp>
        <p:nvSpPr>
          <p:cNvPr id="16" name="5-Point Star 15"/>
          <p:cNvSpPr/>
          <p:nvPr/>
        </p:nvSpPr>
        <p:spPr>
          <a:xfrm>
            <a:off x="5791200" y="6248400"/>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91200" y="5943600"/>
            <a:ext cx="2209800" cy="307777"/>
          </a:xfrm>
          <a:prstGeom prst="rect">
            <a:avLst/>
          </a:prstGeom>
          <a:noFill/>
        </p:spPr>
        <p:txBody>
          <a:bodyPr wrap="square" rtlCol="0">
            <a:spAutoFit/>
          </a:bodyPr>
          <a:lstStyle/>
          <a:p>
            <a:r>
              <a:rPr lang="en-US" b="1" dirty="0" smtClean="0">
                <a:solidFill>
                  <a:srgbClr val="FF0000"/>
                </a:solidFill>
              </a:rPr>
              <a:t>ACTLA--SAN DIEGO</a:t>
            </a:r>
            <a:endParaRPr lang="en-US" dirty="0">
              <a:solidFill>
                <a:srgbClr val="FF0000"/>
              </a:solidFill>
            </a:endParaRPr>
          </a:p>
        </p:txBody>
      </p:sp>
    </p:spTree>
    <p:extLst>
      <p:ext uri="{BB962C8B-B14F-4D97-AF65-F5344CB8AC3E}">
        <p14:creationId xmlns:p14="http://schemas.microsoft.com/office/powerpoint/2010/main" val="4006223380"/>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MINDFULNESS: WHY?</a:t>
            </a:r>
            <a:endParaRPr lang="en-US" sz="4800" b="1" dirty="0">
              <a:solidFill>
                <a:schemeClr val="tx1"/>
              </a:solidFill>
              <a:latin typeface="Calibri" panose="020F0502020204030204" pitchFamily="34" charset="0"/>
              <a:ea typeface="Calibri"/>
              <a:cs typeface="Calibri"/>
              <a:sym typeface="Calibri"/>
            </a:endParaRPr>
          </a:p>
          <a:p>
            <a:pPr marL="203200" indent="0">
              <a:buNone/>
            </a:pPr>
            <a:endParaRPr lang="en-US" sz="900" b="1" dirty="0" smtClean="0">
              <a:latin typeface="Calibri" panose="020F0502020204030204" pitchFamily="34" charset="0"/>
            </a:endParaRPr>
          </a:p>
          <a:p>
            <a:pPr marL="203200" indent="0">
              <a:buNone/>
            </a:pPr>
            <a:r>
              <a:rPr lang="en-US" sz="4000" b="1" u="sng" dirty="0">
                <a:latin typeface="Calibri" panose="020F0502020204030204" pitchFamily="34" charset="0"/>
              </a:rPr>
              <a:t>Mindfulness helps us </a:t>
            </a:r>
            <a:r>
              <a:rPr lang="en-US" sz="4000" b="1" u="sng" dirty="0" smtClean="0">
                <a:latin typeface="Calibri" panose="020F0502020204030204" pitchFamily="34" charset="0"/>
              </a:rPr>
              <a:t>focus</a:t>
            </a:r>
            <a:endParaRPr lang="en-US" sz="4000" b="1" dirty="0" smtClean="0">
              <a:latin typeface="Calibri" panose="020F0502020204030204" pitchFamily="34" charset="0"/>
            </a:endParaRPr>
          </a:p>
          <a:p>
            <a:pPr marL="203200" indent="0">
              <a:buNone/>
            </a:pPr>
            <a:endParaRPr lang="en-US" sz="1000" b="1" dirty="0" smtClean="0">
              <a:latin typeface="Calibri" panose="020F0502020204030204" pitchFamily="34" charset="0"/>
            </a:endParaRPr>
          </a:p>
          <a:p>
            <a:pPr marL="203200" indent="0">
              <a:buNone/>
            </a:pPr>
            <a:r>
              <a:rPr lang="en-US" sz="3200" b="1" dirty="0" smtClean="0">
                <a:latin typeface="Calibri" panose="020F0502020204030204" pitchFamily="34" charset="0"/>
              </a:rPr>
              <a:t>Studies </a:t>
            </a:r>
            <a:r>
              <a:rPr lang="en-US" sz="3200" b="1" dirty="0">
                <a:latin typeface="Calibri" panose="020F0502020204030204" pitchFamily="34" charset="0"/>
              </a:rPr>
              <a:t>suggest that mindfulness helps us tune out distractions and improves our </a:t>
            </a:r>
            <a:r>
              <a:rPr lang="en-US" sz="3200" b="1" dirty="0" smtClean="0">
                <a:latin typeface="Calibri" panose="020F0502020204030204" pitchFamily="34" charset="0"/>
              </a:rPr>
              <a:t>attention skills </a:t>
            </a:r>
            <a:r>
              <a:rPr lang="en-US" sz="3200" b="1" dirty="0">
                <a:latin typeface="Calibri" panose="020F0502020204030204" pitchFamily="34" charset="0"/>
              </a:rPr>
              <a:t>and decision-making.</a:t>
            </a:r>
          </a:p>
          <a:p>
            <a:pPr marL="203200" indent="0">
              <a:buNone/>
            </a:pPr>
            <a:endParaRPr lang="en-US" sz="1000" b="1" i="1" dirty="0" smtClean="0">
              <a:latin typeface="Calibri" panose="020F0502020204030204" pitchFamily="34" charset="0"/>
            </a:endParaRPr>
          </a:p>
          <a:p>
            <a:pPr marL="203200" indent="0">
              <a:buNone/>
            </a:pPr>
            <a:endParaRPr lang="en-US" sz="2400" b="1" dirty="0">
              <a:latin typeface="Calibri" panose="020F0502020204030204" pitchFamily="34" charset="0"/>
            </a:endParaRPr>
          </a:p>
          <a:p>
            <a:pPr marL="203200" indent="0" algn="ctr">
              <a:buNone/>
            </a:pPr>
            <a:endParaRPr lang="en-US" sz="24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3742056633"/>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a:solidFill>
                <a:schemeClr val="tx1"/>
              </a:solidFill>
              <a:latin typeface="Calibri" panose="020F0502020204030204" pitchFamily="34" charset="0"/>
              <a:ea typeface="Calibri"/>
            </a:endParaRPr>
          </a:p>
          <a:p>
            <a:pPr marL="400050" lvl="1" indent="0" algn="ctr">
              <a:buNone/>
            </a:pPr>
            <a:endParaRPr lang="en-US" sz="800" b="1" u="sng" dirty="0" smtClean="0">
              <a:latin typeface="Calibri" panose="020F0502020204030204" pitchFamily="34" charset="0"/>
            </a:endParaRPr>
          </a:p>
          <a:p>
            <a:pPr marL="203200" indent="0">
              <a:buNone/>
            </a:pPr>
            <a:endParaRPr lang="en-US" sz="1000" b="1" dirty="0">
              <a:latin typeface="Calibri" panose="020F0502020204030204" pitchFamily="34" charset="0"/>
            </a:endParaRPr>
          </a:p>
          <a:p>
            <a:pPr marL="203200" indent="0">
              <a:buNone/>
            </a:pPr>
            <a:r>
              <a:rPr lang="en-US" sz="6000" b="1" dirty="0" smtClean="0">
                <a:latin typeface="Calibri" panose="020F0502020204030204" pitchFamily="34" charset="0"/>
              </a:rPr>
              <a:t>      </a:t>
            </a:r>
            <a:r>
              <a:rPr lang="en-US" sz="4400" b="1" dirty="0" smtClean="0">
                <a:latin typeface="Calibri" panose="020F0502020204030204" pitchFamily="34" charset="0"/>
              </a:rPr>
              <a:t>DEFAULT MODE NETWORK </a:t>
            </a:r>
            <a:r>
              <a:rPr lang="en-US" sz="4400" b="1" dirty="0">
                <a:latin typeface="Calibri" panose="020F0502020204030204" pitchFamily="34" charset="0"/>
              </a:rPr>
              <a:t>=</a:t>
            </a:r>
          </a:p>
          <a:p>
            <a:pPr marL="203200" indent="0">
              <a:buNone/>
            </a:pPr>
            <a:r>
              <a:rPr lang="en-US" sz="4400" b="1" dirty="0">
                <a:latin typeface="Calibri" panose="020F0502020204030204" pitchFamily="34" charset="0"/>
              </a:rPr>
              <a:t>		</a:t>
            </a:r>
            <a:r>
              <a:rPr lang="en-US" sz="4400" b="1" dirty="0" smtClean="0">
                <a:latin typeface="Calibri" panose="020F0502020204030204" pitchFamily="34" charset="0"/>
              </a:rPr>
              <a:t>Mind-wandering</a:t>
            </a:r>
          </a:p>
          <a:p>
            <a:pPr marL="203200" indent="0">
              <a:buNone/>
            </a:pPr>
            <a:r>
              <a:rPr lang="en-US" sz="4400" b="1" dirty="0">
                <a:latin typeface="Calibri" panose="020F0502020204030204" pitchFamily="34" charset="0"/>
              </a:rPr>
              <a:t>	</a:t>
            </a:r>
            <a:r>
              <a:rPr lang="en-US" sz="4400" b="1" dirty="0" smtClean="0">
                <a:latin typeface="Calibri" panose="020F0502020204030204" pitchFamily="34" charset="0"/>
              </a:rPr>
              <a:t>	Self-referential thoughts</a:t>
            </a:r>
            <a:r>
              <a:rPr lang="en-US" sz="4400" b="1" dirty="0">
                <a:latin typeface="Calibri" panose="020F0502020204030204" pitchFamily="34" charset="0"/>
              </a:rPr>
              <a:t> </a:t>
            </a:r>
            <a:endParaRPr lang="en-US" sz="4400" b="1" dirty="0" smtClean="0">
              <a:latin typeface="Calibri" panose="020F0502020204030204" pitchFamily="34" charset="0"/>
            </a:endParaRPr>
          </a:p>
          <a:p>
            <a:pPr marL="203200" indent="0">
              <a:buNone/>
            </a:pPr>
            <a:endParaRPr lang="en-US" sz="1000" b="1" dirty="0" smtClean="0">
              <a:latin typeface="Calibri" panose="020F0502020204030204" pitchFamily="34" charset="0"/>
            </a:endParaRPr>
          </a:p>
          <a:p>
            <a:pPr marL="203200" indent="0">
              <a:buNone/>
            </a:pPr>
            <a:endParaRPr lang="en-US" sz="2400" b="1" dirty="0" smtClean="0">
              <a:latin typeface="Calibri" panose="020F0502020204030204" pitchFamily="34" charset="0"/>
            </a:endParaRPr>
          </a:p>
          <a:p>
            <a:pPr marL="203200" indent="0">
              <a:buNone/>
            </a:pPr>
            <a:endParaRPr lang="en-US" sz="2400" b="1" dirty="0">
              <a:latin typeface="Calibri" panose="020F0502020204030204" pitchFamily="34" charset="0"/>
            </a:endParaRPr>
          </a:p>
        </p:txBody>
      </p:sp>
      <p:sp>
        <p:nvSpPr>
          <p:cNvPr id="2" name="Down Arrow 1"/>
          <p:cNvSpPr/>
          <p:nvPr/>
        </p:nvSpPr>
        <p:spPr>
          <a:xfrm>
            <a:off x="1066800" y="1676400"/>
            <a:ext cx="484632" cy="978408"/>
          </a:xfrm>
          <a:prstGeom prst="downArrow">
            <a:avLst>
              <a:gd name="adj1" fmla="val 65723"/>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362" y="4191000"/>
            <a:ext cx="3343275" cy="1981200"/>
          </a:xfrm>
          <a:prstGeom prst="rect">
            <a:avLst/>
          </a:prstGeom>
        </p:spPr>
      </p:pic>
    </p:spTree>
    <p:extLst>
      <p:ext uri="{BB962C8B-B14F-4D97-AF65-F5344CB8AC3E}">
        <p14:creationId xmlns:p14="http://schemas.microsoft.com/office/powerpoint/2010/main" val="2724415702"/>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MINDFULNESS AT SMU</a:t>
            </a:r>
          </a:p>
          <a:p>
            <a:pPr marL="857250" lvl="1"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Wingdings" charset="2"/>
              <a:buChar char="§"/>
            </a:pPr>
            <a:r>
              <a:rPr lang="en-US" sz="3600" b="1" dirty="0" smtClean="0">
                <a:solidFill>
                  <a:schemeClr val="tx1"/>
                </a:solidFill>
                <a:latin typeface="Calibri" panose="020F0502020204030204" pitchFamily="34" charset="0"/>
                <a:ea typeface="Calibri"/>
                <a:cs typeface="Calibri"/>
                <a:sym typeface="Calibri"/>
              </a:rPr>
              <a:t>Academic coaching</a:t>
            </a:r>
            <a:endParaRPr lang="en-US" sz="3600" b="1" i="0" u="none" strike="noStrike" cap="none" dirty="0" smtClean="0">
              <a:solidFill>
                <a:schemeClr val="tx1"/>
              </a:solidFill>
              <a:latin typeface="Calibri" panose="020F0502020204030204" pitchFamily="34" charset="0"/>
              <a:ea typeface="Calibri"/>
              <a:cs typeface="Calibri"/>
              <a:sym typeface="Calibri"/>
            </a:endParaRPr>
          </a:p>
          <a:p>
            <a:pPr marL="1714500" lvl="3"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Breathing awareness</a:t>
            </a:r>
          </a:p>
          <a:p>
            <a:pPr marL="1714500" lvl="3" indent="-457200">
              <a:buFont typeface="Arial" panose="020B0604020202020204" pitchFamily="34" charset="0"/>
              <a:buChar char="•"/>
            </a:pPr>
            <a:r>
              <a:rPr lang="en-US" sz="3600" b="1" dirty="0">
                <a:solidFill>
                  <a:schemeClr val="tx1"/>
                </a:solidFill>
                <a:latin typeface="Calibri" panose="020F0502020204030204" pitchFamily="34" charset="0"/>
                <a:ea typeface="Calibri"/>
                <a:cs typeface="Calibri"/>
                <a:sym typeface="Calibri"/>
              </a:rPr>
              <a:t>Focused </a:t>
            </a:r>
            <a:r>
              <a:rPr lang="en-US" sz="3600" b="1" dirty="0" smtClean="0">
                <a:solidFill>
                  <a:schemeClr val="tx1"/>
                </a:solidFill>
                <a:latin typeface="Calibri" panose="020F0502020204030204" pitchFamily="34" charset="0"/>
                <a:ea typeface="Calibri"/>
                <a:cs typeface="Calibri"/>
                <a:sym typeface="Calibri"/>
              </a:rPr>
              <a:t>attention = recognize negative thought patterns</a:t>
            </a:r>
          </a:p>
          <a:p>
            <a:pPr marL="857250" lvl="1" indent="-457200">
              <a:buFont typeface="Wingdings" panose="05000000000000000000" pitchFamily="2" charset="2"/>
              <a:buChar char="§"/>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3462644114"/>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MINDFULNESS AT SMU</a:t>
            </a:r>
          </a:p>
          <a:p>
            <a:pPr marL="857250" lvl="1"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Wingdings" charset="2"/>
              <a:buChar char="§"/>
            </a:pPr>
            <a:r>
              <a:rPr lang="en-US" sz="3600" b="1" dirty="0" smtClean="0">
                <a:solidFill>
                  <a:schemeClr val="tx1"/>
                </a:solidFill>
                <a:latin typeface="Calibri" panose="020F0502020204030204" pitchFamily="34" charset="0"/>
                <a:ea typeface="Calibri"/>
                <a:cs typeface="Calibri"/>
                <a:sym typeface="Calibri"/>
              </a:rPr>
              <a:t>Academic coaching</a:t>
            </a:r>
            <a:endParaRPr lang="en-US" sz="3600" b="1" i="0" u="none" strike="noStrike" cap="none" dirty="0" smtClean="0">
              <a:solidFill>
                <a:schemeClr val="tx1"/>
              </a:solidFill>
              <a:latin typeface="Calibri" panose="020F0502020204030204" pitchFamily="34" charset="0"/>
              <a:ea typeface="Calibri"/>
              <a:cs typeface="Calibri"/>
              <a:sym typeface="Calibri"/>
            </a:endParaRPr>
          </a:p>
          <a:p>
            <a:pPr marL="1714500" lvl="3" indent="-457200">
              <a:buFont typeface="Arial" panose="020B0604020202020204" pitchFamily="34" charset="0"/>
              <a:buChar char="•"/>
            </a:pPr>
            <a:r>
              <a:rPr lang="en-US" sz="3600" dirty="0" smtClean="0">
                <a:solidFill>
                  <a:schemeClr val="tx1"/>
                </a:solidFill>
                <a:latin typeface="Calibri" panose="020F0502020204030204" pitchFamily="34" charset="0"/>
                <a:ea typeface="Calibri"/>
                <a:cs typeface="Calibri"/>
                <a:sym typeface="Calibri"/>
              </a:rPr>
              <a:t>Referrals for counseling</a:t>
            </a:r>
          </a:p>
          <a:p>
            <a:pPr marL="1714500" lvl="3" indent="-457200">
              <a:buNone/>
            </a:pPr>
            <a:r>
              <a:rPr lang="en-US" sz="3600" dirty="0" smtClean="0">
                <a:solidFill>
                  <a:schemeClr val="tx1"/>
                </a:solidFill>
                <a:latin typeface="Calibri" panose="020F0502020204030204" pitchFamily="34" charset="0"/>
                <a:ea typeface="Calibri"/>
                <a:cs typeface="Calibri"/>
                <a:sym typeface="Calibri"/>
              </a:rPr>
              <a:t>		(The SHAC)</a:t>
            </a:r>
          </a:p>
          <a:p>
            <a:pPr marL="1714500" lvl="3" indent="-457200">
              <a:buFont typeface="Arial" panose="020B0604020202020204" pitchFamily="34" charset="0"/>
              <a:buChar char="•"/>
            </a:pPr>
            <a:r>
              <a:rPr lang="en-US" sz="3600" dirty="0" smtClean="0">
                <a:solidFill>
                  <a:schemeClr val="tx1"/>
                </a:solidFill>
                <a:latin typeface="Calibri" panose="020F0502020204030204" pitchFamily="34" charset="0"/>
                <a:ea typeface="Calibri"/>
                <a:cs typeface="Calibri"/>
                <a:sym typeface="Calibri"/>
              </a:rPr>
              <a:t>Share research studies</a:t>
            </a:r>
          </a:p>
          <a:p>
            <a:pPr marL="1714500" lvl="3"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Mindfulness resources</a:t>
            </a:r>
          </a:p>
          <a:p>
            <a:pPr marL="1714500" lvl="3" indent="-457200">
              <a:buNone/>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Wingdings" panose="05000000000000000000" pitchFamily="2" charset="2"/>
              <a:buChar char="§"/>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1025672936"/>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0"/>
            <a:ext cx="7010400" cy="4955204"/>
          </a:xfrm>
          <a:prstGeom prst="rect">
            <a:avLst/>
          </a:prstGeom>
        </p:spPr>
        <p:txBody>
          <a:bodyPr wrap="square">
            <a:spAutoFit/>
          </a:bodyPr>
          <a:lstStyle/>
          <a:p>
            <a:pPr algn="ctr"/>
            <a:r>
              <a:rPr lang="en-US" sz="3200" b="1" dirty="0" smtClean="0">
                <a:solidFill>
                  <a:schemeClr val="tx1"/>
                </a:solidFill>
                <a:latin typeface="Calibri" panose="020F0502020204030204" pitchFamily="34" charset="0"/>
              </a:rPr>
              <a:t>MINDFULNESS APPS </a:t>
            </a:r>
            <a:endParaRPr lang="en-US" sz="3200" b="1" dirty="0" smtClean="0">
              <a:solidFill>
                <a:schemeClr val="tx1"/>
              </a:solidFill>
              <a:latin typeface="Calibri" panose="020F0502020204030204" pitchFamily="34" charset="0"/>
              <a:hlinkClick r:id="rId2"/>
            </a:endParaRPr>
          </a:p>
          <a:p>
            <a:r>
              <a:rPr lang="en-US" b="1" u="sng" dirty="0" smtClean="0">
                <a:latin typeface="Calibri" panose="020F0502020204030204" pitchFamily="34" charset="0"/>
                <a:hlinkClick r:id="rId2"/>
              </a:rPr>
              <a:t/>
            </a:r>
            <a:br>
              <a:rPr lang="en-US" b="1" u="sng" dirty="0" smtClean="0">
                <a:latin typeface="Calibri" panose="020F0502020204030204" pitchFamily="34" charset="0"/>
                <a:hlinkClick r:id="rId2"/>
              </a:rPr>
            </a:br>
            <a:r>
              <a:rPr lang="en-US" sz="1800" b="1" u="sng" dirty="0">
                <a:latin typeface="Calibri" panose="020F0502020204030204" pitchFamily="34" charset="0"/>
              </a:rPr>
              <a:t>Insight Timer</a:t>
            </a:r>
            <a:r>
              <a:rPr lang="en-US" sz="1800" u="sng" dirty="0">
                <a:latin typeface="Calibri" panose="020F0502020204030204" pitchFamily="34" charset="0"/>
              </a:rPr>
              <a:t> </a:t>
            </a:r>
            <a:endParaRPr lang="en-US" sz="1800" u="sng" dirty="0" smtClean="0">
              <a:latin typeface="Calibri" panose="020F0502020204030204" pitchFamily="34" charset="0"/>
            </a:endParaRPr>
          </a:p>
          <a:p>
            <a:pPr marL="285750" indent="-285750">
              <a:buFont typeface="Arial" panose="020B0604020202020204" pitchFamily="34" charset="0"/>
              <a:buChar char="•"/>
            </a:pPr>
            <a:r>
              <a:rPr lang="en-US" sz="1800" dirty="0" smtClean="0">
                <a:latin typeface="Calibri" panose="020F0502020204030204" pitchFamily="34" charset="0"/>
              </a:rPr>
              <a:t>Meditation </a:t>
            </a:r>
            <a:r>
              <a:rPr lang="en-US" sz="1800" dirty="0">
                <a:latin typeface="Calibri" panose="020F0502020204030204" pitchFamily="34" charset="0"/>
              </a:rPr>
              <a:t>timer tool that also includes playlists and guided meditations, as well as a social aspect—you can see who else is meditating at the same time and keep notes about each meditation.</a:t>
            </a:r>
            <a:r>
              <a:rPr lang="en-US" sz="1800" dirty="0" smtClean="0">
                <a:latin typeface="Calibri" panose="020F0502020204030204" pitchFamily="34" charset="0"/>
              </a:rPr>
              <a:t> </a:t>
            </a:r>
          </a:p>
          <a:p>
            <a:pPr marL="285750" indent="-285750">
              <a:buFont typeface="Arial" panose="020B0604020202020204" pitchFamily="34" charset="0"/>
              <a:buChar char="•"/>
            </a:pPr>
            <a:endParaRPr lang="en-US" sz="1800" dirty="0">
              <a:latin typeface="Calibri" panose="020F0502020204030204" pitchFamily="34" charset="0"/>
            </a:endParaRPr>
          </a:p>
          <a:p>
            <a:r>
              <a:rPr lang="en-US" sz="1800" b="1" u="sng" dirty="0" smtClean="0">
                <a:latin typeface="Calibri" panose="020F0502020204030204" pitchFamily="34" charset="0"/>
              </a:rPr>
              <a:t>Headspace</a:t>
            </a:r>
            <a:r>
              <a:rPr lang="en-US" sz="1800" u="sng" dirty="0">
                <a:latin typeface="Calibri" panose="020F0502020204030204" pitchFamily="34" charset="0"/>
              </a:rPr>
              <a:t> </a:t>
            </a:r>
            <a:endParaRPr lang="en-US" sz="1800" u="sng" dirty="0" smtClean="0">
              <a:latin typeface="Calibri" panose="020F0502020204030204" pitchFamily="34" charset="0"/>
            </a:endParaRPr>
          </a:p>
          <a:p>
            <a:pPr marL="285750" indent="-285750">
              <a:buFont typeface="Arial" panose="020B0604020202020204" pitchFamily="34" charset="0"/>
              <a:buChar char="•"/>
            </a:pPr>
            <a:r>
              <a:rPr lang="en-US" sz="1800" dirty="0" smtClean="0">
                <a:latin typeface="Calibri" panose="020F0502020204030204" pitchFamily="34" charset="0"/>
              </a:rPr>
              <a:t>Helps you learn the basics of breathing and visualization in short easy-to-access lessons. </a:t>
            </a:r>
          </a:p>
          <a:p>
            <a:pPr marL="285750" indent="-285750">
              <a:buFont typeface="Arial" panose="020B0604020202020204" pitchFamily="34" charset="0"/>
              <a:buChar char="•"/>
            </a:pPr>
            <a:endParaRPr lang="en-US" sz="1800" dirty="0">
              <a:latin typeface="Calibri" panose="020F0502020204030204" pitchFamily="34" charset="0"/>
            </a:endParaRPr>
          </a:p>
          <a:p>
            <a:r>
              <a:rPr lang="en-US" sz="1800" b="1" u="sng" dirty="0" smtClean="0">
                <a:latin typeface="Calibri" panose="020F0502020204030204" pitchFamily="34" charset="0"/>
              </a:rPr>
              <a:t>Stop, Breathe &amp; Think</a:t>
            </a:r>
            <a:endParaRPr lang="en-US" sz="1800" u="sng" dirty="0" smtClean="0">
              <a:latin typeface="Calibri" panose="020F0502020204030204" pitchFamily="34" charset="0"/>
            </a:endParaRPr>
          </a:p>
          <a:p>
            <a:pPr marL="285750" indent="-285750">
              <a:buFont typeface="Arial" panose="020B0604020202020204" pitchFamily="34" charset="0"/>
              <a:buChar char="•"/>
            </a:pPr>
            <a:r>
              <a:rPr lang="en-US" sz="1800" dirty="0" smtClean="0">
                <a:latin typeface="Calibri" panose="020F0502020204030204" pitchFamily="34" charset="0"/>
              </a:rPr>
              <a:t>Easy, practical tools for meditation and positive thinking. </a:t>
            </a:r>
          </a:p>
          <a:p>
            <a:pPr marL="285750" indent="-285750">
              <a:buFont typeface="Arial" panose="020B0604020202020204" pitchFamily="34" charset="0"/>
              <a:buChar char="•"/>
            </a:pPr>
            <a:endParaRPr lang="en-US" sz="1800" dirty="0" smtClean="0">
              <a:latin typeface="Calibri" panose="020F0502020204030204" pitchFamily="34" charset="0"/>
            </a:endParaRPr>
          </a:p>
          <a:p>
            <a:r>
              <a:rPr lang="en-US" sz="1800" b="1" u="sng" dirty="0" smtClean="0">
                <a:latin typeface="Calibri" panose="020F0502020204030204" pitchFamily="34" charset="0"/>
              </a:rPr>
              <a:t>10% Happier: Meditation for Fidgety Skeptics</a:t>
            </a:r>
            <a:endParaRPr lang="en-US" sz="1800" u="sng" dirty="0" smtClean="0">
              <a:latin typeface="Calibri" panose="020F0502020204030204" pitchFamily="34" charset="0"/>
            </a:endParaRPr>
          </a:p>
          <a:p>
            <a:pPr marL="285750" indent="-285750">
              <a:buFont typeface="Arial" panose="020B0604020202020204" pitchFamily="34" charset="0"/>
              <a:buChar char="•"/>
            </a:pPr>
            <a:r>
              <a:rPr lang="en-US" sz="1800" dirty="0" smtClean="0">
                <a:latin typeface="Calibri" panose="020F0502020204030204" pitchFamily="34" charset="0"/>
              </a:rPr>
              <a:t>Clear simple approach to meditation from a range of well-respected teachers</a:t>
            </a:r>
            <a:endParaRPr lang="en-US" sz="1800" dirty="0">
              <a:latin typeface="Calibri" panose="020F0502020204030204" pitchFamily="34" charset="0"/>
            </a:endParaRPr>
          </a:p>
        </p:txBody>
      </p:sp>
    </p:spTree>
    <p:extLst>
      <p:ext uri="{BB962C8B-B14F-4D97-AF65-F5344CB8AC3E}">
        <p14:creationId xmlns:p14="http://schemas.microsoft.com/office/powerpoint/2010/main" val="1053337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MINDFULNESS AT SMU</a:t>
            </a:r>
          </a:p>
          <a:p>
            <a:pPr marL="857250" lvl="1"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Wingdings" charset="2"/>
              <a:buChar char="§"/>
            </a:pPr>
            <a:r>
              <a:rPr lang="en-US" sz="3600" b="1" dirty="0" smtClean="0">
                <a:solidFill>
                  <a:schemeClr val="tx1"/>
                </a:solidFill>
                <a:latin typeface="Calibri" panose="020F0502020204030204" pitchFamily="34" charset="0"/>
                <a:ea typeface="Calibri"/>
                <a:cs typeface="Calibri"/>
                <a:sym typeface="Calibri"/>
              </a:rPr>
              <a:t>Peer Tutors</a:t>
            </a:r>
            <a:endParaRPr lang="en-US" sz="3600" b="1" i="0" u="none" strike="noStrike" cap="none" dirty="0" smtClean="0">
              <a:solidFill>
                <a:schemeClr val="tx1"/>
              </a:solidFill>
              <a:latin typeface="Calibri" panose="020F0502020204030204" pitchFamily="34" charset="0"/>
              <a:ea typeface="Calibri"/>
              <a:cs typeface="Calibri"/>
              <a:sym typeface="Calibri"/>
            </a:endParaRPr>
          </a:p>
          <a:p>
            <a:pPr marL="1714500" lvl="3" indent="-457200">
              <a:buFont typeface="Arial" panose="020B0604020202020204" pitchFamily="34" charset="0"/>
              <a:buChar char="•"/>
            </a:pPr>
            <a:r>
              <a:rPr lang="en-US" sz="3600" dirty="0" smtClean="0">
                <a:solidFill>
                  <a:schemeClr val="tx1"/>
                </a:solidFill>
                <a:latin typeface="Calibri" panose="020F0502020204030204" pitchFamily="34" charset="0"/>
                <a:ea typeface="Calibri"/>
                <a:cs typeface="Calibri"/>
                <a:sym typeface="Calibri"/>
              </a:rPr>
              <a:t>Course specific support</a:t>
            </a:r>
          </a:p>
          <a:p>
            <a:pPr marL="1714500" lvl="3"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Stress Management = tutors share best practices</a:t>
            </a:r>
          </a:p>
          <a:p>
            <a:pPr marL="1714500" lvl="3"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Wingdings" panose="05000000000000000000" pitchFamily="2" charset="2"/>
              <a:buChar char="§"/>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2569399644"/>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MINDFULNESS AT SMU</a:t>
            </a:r>
          </a:p>
          <a:p>
            <a:pPr marL="857250" lvl="1"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Wingdings" charset="2"/>
              <a:buChar char="§"/>
            </a:pPr>
            <a:r>
              <a:rPr lang="en-US" sz="3600" b="1" dirty="0" smtClean="0">
                <a:solidFill>
                  <a:schemeClr val="tx1"/>
                </a:solidFill>
                <a:latin typeface="Calibri" panose="020F0502020204030204" pitchFamily="34" charset="0"/>
                <a:ea typeface="Calibri"/>
                <a:cs typeface="Calibri"/>
                <a:sym typeface="Calibri"/>
              </a:rPr>
              <a:t>Collaborative partners</a:t>
            </a:r>
            <a:endParaRPr lang="en-US" sz="3600" b="1" i="0" u="none" strike="noStrike" cap="none" dirty="0" smtClean="0">
              <a:solidFill>
                <a:schemeClr val="tx1"/>
              </a:solidFill>
              <a:latin typeface="Calibri" panose="020F0502020204030204" pitchFamily="34" charset="0"/>
              <a:ea typeface="Calibri"/>
              <a:cs typeface="Calibri"/>
              <a:sym typeface="Calibri"/>
            </a:endParaRPr>
          </a:p>
          <a:p>
            <a:pPr marL="1714500" lvl="3"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Student Body Association (SBA)</a:t>
            </a:r>
          </a:p>
          <a:p>
            <a:pPr marL="1714500" lvl="3"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Active Minds</a:t>
            </a:r>
          </a:p>
          <a:p>
            <a:pPr marL="1714500" lvl="3"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Wellness Club</a:t>
            </a:r>
          </a:p>
          <a:p>
            <a:pPr marL="1714500" lvl="3"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Faculty </a:t>
            </a:r>
          </a:p>
          <a:p>
            <a:pPr marL="1714500" lvl="3"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The SHAC (Health &amp; Counseling)</a:t>
            </a:r>
          </a:p>
          <a:p>
            <a:pPr marL="1714500" lvl="3" indent="-457200">
              <a:buNone/>
            </a:pPr>
            <a:endParaRPr lang="en-US" sz="3600" b="1" dirty="0" smtClean="0">
              <a:solidFill>
                <a:schemeClr val="tx1"/>
              </a:solidFill>
              <a:latin typeface="Calibri" panose="020F0502020204030204" pitchFamily="34" charset="0"/>
              <a:ea typeface="Calibri"/>
              <a:cs typeface="Calibri"/>
              <a:sym typeface="Calibri"/>
            </a:endParaRPr>
          </a:p>
          <a:p>
            <a:pPr marL="1714500" lvl="3"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Wingdings" panose="05000000000000000000" pitchFamily="2" charset="2"/>
              <a:buChar char="§"/>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940045681"/>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MINDFULNESS AT SMU</a:t>
            </a:r>
          </a:p>
          <a:p>
            <a:pPr marL="857250" lvl="1"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Wingdings" charset="2"/>
              <a:buChar char="§"/>
            </a:pPr>
            <a:r>
              <a:rPr lang="en-US" sz="3600" b="1" dirty="0" smtClean="0">
                <a:solidFill>
                  <a:schemeClr val="tx1"/>
                </a:solidFill>
                <a:latin typeface="Calibri" panose="020F0502020204030204" pitchFamily="34" charset="0"/>
                <a:ea typeface="Calibri"/>
                <a:cs typeface="Calibri"/>
                <a:sym typeface="Calibri"/>
              </a:rPr>
              <a:t>Collaborative events</a:t>
            </a:r>
            <a:endParaRPr lang="en-US" sz="3600" b="1" i="0" u="none" strike="noStrike" cap="none" dirty="0" smtClean="0">
              <a:solidFill>
                <a:schemeClr val="tx1"/>
              </a:solidFill>
              <a:latin typeface="Calibri" panose="020F0502020204030204" pitchFamily="34" charset="0"/>
              <a:ea typeface="Calibri"/>
              <a:cs typeface="Calibri"/>
              <a:sym typeface="Calibri"/>
            </a:endParaRPr>
          </a:p>
          <a:p>
            <a:pPr marL="1714500" lvl="3"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Weekly yoga/meditation classes</a:t>
            </a:r>
          </a:p>
          <a:p>
            <a:pPr marL="1714500" lvl="3"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Wingdings" panose="05000000000000000000" pitchFamily="2" charset="2"/>
              <a:buChar char="§"/>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3325985526"/>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1714500" lvl="3" indent="-457200">
              <a:buNone/>
            </a:pPr>
            <a:endParaRPr lang="en-US" sz="1050" b="1" dirty="0" smtClean="0">
              <a:solidFill>
                <a:schemeClr val="tx1"/>
              </a:solidFill>
              <a:latin typeface="Calibri" panose="020F0502020204030204" pitchFamily="34" charset="0"/>
              <a:ea typeface="Calibri"/>
              <a:cs typeface="Calibri"/>
              <a:sym typeface="Calibri"/>
            </a:endParaRPr>
          </a:p>
          <a:p>
            <a:pPr marL="1714500" lvl="3" indent="-457200" algn="ctr">
              <a:buNone/>
            </a:pPr>
            <a:r>
              <a:rPr lang="en-US" sz="3600" b="1" dirty="0" smtClean="0">
                <a:solidFill>
                  <a:schemeClr val="tx1"/>
                </a:solidFill>
                <a:latin typeface="Calibri" panose="020F0502020204030204" pitchFamily="34" charset="0"/>
                <a:ea typeface="Calibri"/>
                <a:cs typeface="Calibri"/>
                <a:sym typeface="Calibri"/>
              </a:rPr>
              <a:t>FREE STUDENT-LED CLASSES</a:t>
            </a:r>
          </a:p>
          <a:p>
            <a:pPr marL="1714500" lvl="3" indent="-457200" algn="ctr">
              <a:buNone/>
            </a:pPr>
            <a:r>
              <a:rPr lang="en-US" sz="3600" b="1" dirty="0" smtClean="0">
                <a:solidFill>
                  <a:schemeClr val="tx1"/>
                </a:solidFill>
                <a:latin typeface="Calibri" panose="020F0502020204030204" pitchFamily="34" charset="0"/>
                <a:ea typeface="Calibri"/>
                <a:cs typeface="Calibri"/>
                <a:sym typeface="Calibri"/>
              </a:rPr>
              <a:t>12-12:30pm</a:t>
            </a:r>
          </a:p>
          <a:p>
            <a:pPr marL="1714500" lvl="3" indent="-457200">
              <a:buNone/>
            </a:pPr>
            <a:endParaRPr lang="en-US" sz="1050" b="1" dirty="0" smtClean="0">
              <a:solidFill>
                <a:schemeClr val="tx1"/>
              </a:solidFill>
              <a:latin typeface="Calibri" panose="020F0502020204030204" pitchFamily="34" charset="0"/>
              <a:ea typeface="Calibri"/>
              <a:cs typeface="Calibri"/>
              <a:sym typeface="Calibri"/>
            </a:endParaRPr>
          </a:p>
          <a:p>
            <a:pPr marL="1714500" lvl="3" indent="-457200" algn="ctr">
              <a:buNone/>
            </a:pPr>
            <a:r>
              <a:rPr lang="en-US" sz="3600" b="1" dirty="0" smtClean="0">
                <a:solidFill>
                  <a:schemeClr val="tx1"/>
                </a:solidFill>
                <a:latin typeface="Calibri" panose="020F0502020204030204" pitchFamily="34" charset="0"/>
                <a:ea typeface="Calibri"/>
                <a:cs typeface="Calibri"/>
                <a:sym typeface="Calibri"/>
              </a:rPr>
              <a:t>Tues/Wed: Guided meditation</a:t>
            </a:r>
          </a:p>
          <a:p>
            <a:pPr marL="1714500" lvl="3" indent="-457200" algn="ctr">
              <a:buNone/>
            </a:pPr>
            <a:r>
              <a:rPr lang="en-US" sz="3600" b="1" dirty="0" smtClean="0">
                <a:solidFill>
                  <a:schemeClr val="tx1"/>
                </a:solidFill>
                <a:latin typeface="Calibri" panose="020F0502020204030204" pitchFamily="34" charset="0"/>
                <a:ea typeface="Calibri"/>
                <a:cs typeface="Calibri"/>
                <a:sym typeface="Calibri"/>
              </a:rPr>
              <a:t>Thurs: Yoga</a:t>
            </a:r>
          </a:p>
          <a:p>
            <a:pPr marL="857250" lvl="1" indent="-457200">
              <a:buFont typeface="Wingdings" panose="05000000000000000000" pitchFamily="2" charset="2"/>
              <a:buChar char="§"/>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pic>
        <p:nvPicPr>
          <p:cNvPr id="4" name="Picture 3" descr="Daniel.png"/>
          <p:cNvPicPr>
            <a:picLocks noChangeAspect="1"/>
          </p:cNvPicPr>
          <p:nvPr/>
        </p:nvPicPr>
        <p:blipFill>
          <a:blip r:embed="rId3"/>
          <a:stretch>
            <a:fillRect/>
          </a:stretch>
        </p:blipFill>
        <p:spPr>
          <a:xfrm>
            <a:off x="3810000" y="4343400"/>
            <a:ext cx="2237368" cy="1419226"/>
          </a:xfrm>
          <a:prstGeom prst="rect">
            <a:avLst/>
          </a:prstGeom>
        </p:spPr>
      </p:pic>
      <p:pic>
        <p:nvPicPr>
          <p:cNvPr id="5" name="Picture 4" descr="Rebecca.jpg"/>
          <p:cNvPicPr>
            <a:picLocks noChangeAspect="1"/>
          </p:cNvPicPr>
          <p:nvPr/>
        </p:nvPicPr>
        <p:blipFill>
          <a:blip r:embed="rId4"/>
          <a:stretch>
            <a:fillRect/>
          </a:stretch>
        </p:blipFill>
        <p:spPr>
          <a:xfrm>
            <a:off x="1066800" y="4114800"/>
            <a:ext cx="1524000" cy="1825625"/>
          </a:xfrm>
          <a:prstGeom prst="rect">
            <a:avLst/>
          </a:prstGeom>
        </p:spPr>
      </p:pic>
      <p:pic>
        <p:nvPicPr>
          <p:cNvPr id="6" name="Picture 5" descr="Ariel.png"/>
          <p:cNvPicPr>
            <a:picLocks noChangeAspect="1"/>
          </p:cNvPicPr>
          <p:nvPr/>
        </p:nvPicPr>
        <p:blipFill>
          <a:blip r:embed="rId5"/>
          <a:stretch>
            <a:fillRect/>
          </a:stretch>
        </p:blipFill>
        <p:spPr>
          <a:xfrm>
            <a:off x="7162800" y="4191000"/>
            <a:ext cx="1371600" cy="1834116"/>
          </a:xfrm>
          <a:prstGeom prst="rect">
            <a:avLst/>
          </a:prstGeom>
        </p:spPr>
      </p:pic>
    </p:spTree>
    <p:extLst>
      <p:ext uri="{BB962C8B-B14F-4D97-AF65-F5344CB8AC3E}">
        <p14:creationId xmlns:p14="http://schemas.microsoft.com/office/powerpoint/2010/main" val="2569399644"/>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MINDFULNESS AT SMU</a:t>
            </a:r>
          </a:p>
          <a:p>
            <a:pPr marL="857250" lvl="1"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Wingdings" charset="2"/>
              <a:buChar char="§"/>
            </a:pPr>
            <a:r>
              <a:rPr lang="en-US" sz="3600" b="1" dirty="0" smtClean="0">
                <a:solidFill>
                  <a:schemeClr val="tx1"/>
                </a:solidFill>
                <a:latin typeface="Calibri" panose="020F0502020204030204" pitchFamily="34" charset="0"/>
                <a:ea typeface="Calibri"/>
                <a:cs typeface="Calibri"/>
                <a:sym typeface="Calibri"/>
              </a:rPr>
              <a:t>Collaborative events</a:t>
            </a:r>
            <a:endParaRPr lang="en-US" sz="3600" b="1" i="0" u="none" strike="noStrike" cap="none" dirty="0" smtClean="0">
              <a:solidFill>
                <a:schemeClr val="tx1"/>
              </a:solidFill>
              <a:latin typeface="Calibri" panose="020F0502020204030204" pitchFamily="34" charset="0"/>
              <a:ea typeface="Calibri"/>
              <a:cs typeface="Calibri"/>
              <a:sym typeface="Calibri"/>
            </a:endParaRPr>
          </a:p>
          <a:p>
            <a:pPr marL="1714500" lvl="3" indent="-457200">
              <a:buFont typeface="Arial" panose="020B0604020202020204" pitchFamily="34" charset="0"/>
              <a:buChar char="•"/>
            </a:pPr>
            <a:r>
              <a:rPr lang="en-US" sz="3600" dirty="0" smtClean="0">
                <a:solidFill>
                  <a:schemeClr val="tx1"/>
                </a:solidFill>
                <a:latin typeface="Calibri" panose="020F0502020204030204" pitchFamily="34" charset="0"/>
                <a:ea typeface="Calibri"/>
                <a:cs typeface="Calibri"/>
                <a:sym typeface="Calibri"/>
              </a:rPr>
              <a:t>Weekly yoga/meditation classes</a:t>
            </a:r>
          </a:p>
          <a:p>
            <a:pPr marL="1714500" lvl="3"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Mindfulness panels</a:t>
            </a:r>
          </a:p>
          <a:p>
            <a:pPr marL="1714500" lvl="3"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Wingdings" panose="05000000000000000000" pitchFamily="2" charset="2"/>
              <a:buChar char="§"/>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2121649048"/>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chemeClr val="tx1"/>
                  </a:solidFill>
                </a:ln>
                <a:solidFill>
                  <a:schemeClr val="tx1"/>
                </a:solidFill>
              </a:rPr>
              <a:t>Academic Programs</a:t>
            </a:r>
            <a:endParaRPr lang="en-US" b="1" dirty="0">
              <a:ln>
                <a:solidFill>
                  <a:schemeClr val="tx1"/>
                </a:solidFill>
              </a:ln>
              <a:solidFill>
                <a:schemeClr val="tx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20358922"/>
              </p:ext>
            </p:extLst>
          </p:nvPr>
        </p:nvGraphicFramePr>
        <p:xfrm>
          <a:off x="304800" y="1524000"/>
          <a:ext cx="8534400" cy="4419599"/>
        </p:xfrm>
        <a:graphic>
          <a:graphicData uri="http://schemas.openxmlformats.org/drawingml/2006/table">
            <a:tbl>
              <a:tblPr firstRow="1" bandRow="1">
                <a:tableStyleId>{5FD0F851-EC5A-4D38-B0AD-8093EC10F338}</a:tableStyleId>
              </a:tblPr>
              <a:tblGrid>
                <a:gridCol w="4267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507669">
                <a:tc>
                  <a:txBody>
                    <a:bodyPr/>
                    <a:lstStyle/>
                    <a:p>
                      <a:pPr algn="ctr"/>
                      <a:r>
                        <a:rPr lang="en-US" sz="2400" b="1" dirty="0" smtClean="0">
                          <a:solidFill>
                            <a:srgbClr val="004970"/>
                          </a:solidFill>
                          <a:latin typeface="Source Sans Pro" pitchFamily="34" charset="0"/>
                        </a:rPr>
                        <a:t>School of Nursing</a:t>
                      </a:r>
                      <a:endParaRPr lang="en-US" sz="2400" b="1" dirty="0">
                        <a:solidFill>
                          <a:srgbClr val="004970"/>
                        </a:solidFill>
                        <a:latin typeface="Source Sans Pro" pitchFamily="34" charset="0"/>
                      </a:endParaRPr>
                    </a:p>
                  </a:txBody>
                  <a:tcPr anchor="ctr">
                    <a:solidFill>
                      <a:srgbClr val="FFFFFF"/>
                    </a:solidFill>
                  </a:tcPr>
                </a:tc>
                <a:tc>
                  <a:txBody>
                    <a:bodyPr/>
                    <a:lstStyle/>
                    <a:p>
                      <a:pPr algn="ctr"/>
                      <a:r>
                        <a:rPr lang="en-US" sz="2400" b="1" dirty="0" smtClean="0">
                          <a:solidFill>
                            <a:srgbClr val="004970"/>
                          </a:solidFill>
                          <a:latin typeface="Source Sans Pro" pitchFamily="34" charset="0"/>
                        </a:rPr>
                        <a:t>Graduate Health Professions</a:t>
                      </a:r>
                      <a:endParaRPr lang="en-US" sz="2400" b="1" dirty="0">
                        <a:solidFill>
                          <a:srgbClr val="004970"/>
                        </a:solidFill>
                        <a:latin typeface="Source Sans Pro" pitchFamily="34" charset="0"/>
                      </a:endParaRPr>
                    </a:p>
                  </a:txBody>
                  <a:tcPr anchor="ctr">
                    <a:solidFill>
                      <a:srgbClr val="FFFFFF"/>
                    </a:solidFill>
                  </a:tcPr>
                </a:tc>
                <a:extLst>
                  <a:ext uri="{0D108BD9-81ED-4DB2-BD59-A6C34878D82A}">
                    <a16:rowId xmlns:a16="http://schemas.microsoft.com/office/drawing/2014/main" val="10000"/>
                  </a:ext>
                </a:extLst>
              </a:tr>
              <a:tr h="507669">
                <a:tc>
                  <a:txBody>
                    <a:bodyPr/>
                    <a:lstStyle/>
                    <a:p>
                      <a:pPr algn="ctr"/>
                      <a:r>
                        <a:rPr lang="en-US" b="1" dirty="0" smtClean="0">
                          <a:solidFill>
                            <a:srgbClr val="004970"/>
                          </a:solidFill>
                          <a:latin typeface="Source Sans Pro" pitchFamily="34" charset="0"/>
                        </a:rPr>
                        <a:t>Bachelor of Science in Nursing </a:t>
                      </a:r>
                      <a:endParaRPr lang="en-US" b="1" dirty="0">
                        <a:solidFill>
                          <a:srgbClr val="004970"/>
                        </a:solidFill>
                        <a:latin typeface="Source Sans Pro" pitchFamily="34" charset="0"/>
                      </a:endParaRPr>
                    </a:p>
                  </a:txBody>
                  <a:tcPr anchor="ctr">
                    <a:solidFill>
                      <a:srgbClr val="FFFFFF"/>
                    </a:solidFill>
                  </a:tcPr>
                </a:tc>
                <a:tc>
                  <a:txBody>
                    <a:bodyPr/>
                    <a:lstStyle/>
                    <a:p>
                      <a:pPr algn="ctr"/>
                      <a:endParaRPr lang="en-US" b="1" dirty="0">
                        <a:solidFill>
                          <a:srgbClr val="004970"/>
                        </a:solidFill>
                        <a:latin typeface="Source Sans Pro" pitchFamily="34" charset="0"/>
                      </a:endParaRPr>
                    </a:p>
                  </a:txBody>
                  <a:tcPr anchor="ctr">
                    <a:solidFill>
                      <a:srgbClr val="FFFFFF"/>
                    </a:solidFill>
                  </a:tcPr>
                </a:tc>
                <a:extLst>
                  <a:ext uri="{0D108BD9-81ED-4DB2-BD59-A6C34878D82A}">
                    <a16:rowId xmlns:a16="http://schemas.microsoft.com/office/drawing/2014/main" val="10001"/>
                  </a:ext>
                </a:extLst>
              </a:tr>
              <a:tr h="724148">
                <a:tc>
                  <a:txBody>
                    <a:bodyPr/>
                    <a:lstStyle/>
                    <a:p>
                      <a:pPr algn="ctr"/>
                      <a:r>
                        <a:rPr lang="en-US" b="1" dirty="0" smtClean="0">
                          <a:solidFill>
                            <a:srgbClr val="004970"/>
                          </a:solidFill>
                          <a:latin typeface="Source Sans Pro" pitchFamily="34" charset="0"/>
                        </a:rPr>
                        <a:t>Accelerated</a:t>
                      </a:r>
                      <a:r>
                        <a:rPr lang="en-US" b="1" baseline="0" dirty="0" smtClean="0">
                          <a:solidFill>
                            <a:srgbClr val="004970"/>
                          </a:solidFill>
                          <a:latin typeface="Source Sans Pro" pitchFamily="34" charset="0"/>
                        </a:rPr>
                        <a:t> Bachelor of Science in Nursing</a:t>
                      </a:r>
                      <a:endParaRPr lang="en-US" b="1" dirty="0">
                        <a:solidFill>
                          <a:srgbClr val="004970"/>
                        </a:solidFill>
                        <a:latin typeface="Source Sans Pro" pitchFamily="34" charset="0"/>
                      </a:endParaRPr>
                    </a:p>
                  </a:txBody>
                  <a:tcPr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004970"/>
                          </a:solidFill>
                          <a:latin typeface="Source Sans Pro" pitchFamily="34" charset="0"/>
                        </a:rPr>
                        <a:t>Occupational Therapy (OTD)</a:t>
                      </a:r>
                      <a:endParaRPr lang="en-US" b="1" dirty="0" smtClean="0">
                        <a:solidFill>
                          <a:srgbClr val="004970"/>
                        </a:solidFill>
                        <a:latin typeface="Source Sans Pro" pitchFamily="34" charset="0"/>
                      </a:endParaRPr>
                    </a:p>
                  </a:txBody>
                  <a:tcPr anchor="ctr">
                    <a:solidFill>
                      <a:srgbClr val="FFFFFF"/>
                    </a:solidFill>
                  </a:tcPr>
                </a:tc>
                <a:extLst>
                  <a:ext uri="{0D108BD9-81ED-4DB2-BD59-A6C34878D82A}">
                    <a16:rowId xmlns:a16="http://schemas.microsoft.com/office/drawing/2014/main" val="10002"/>
                  </a:ext>
                </a:extLst>
              </a:tr>
              <a:tr h="507669">
                <a:tc>
                  <a:txBody>
                    <a:bodyPr/>
                    <a:lstStyle/>
                    <a:p>
                      <a:pPr algn="ctr"/>
                      <a:r>
                        <a:rPr lang="en-US" b="1" dirty="0" smtClean="0">
                          <a:solidFill>
                            <a:srgbClr val="004970"/>
                          </a:solidFill>
                          <a:latin typeface="Source Sans Pro" pitchFamily="34" charset="0"/>
                        </a:rPr>
                        <a:t>RN to BSN</a:t>
                      </a:r>
                      <a:endParaRPr lang="en-US" b="1" dirty="0">
                        <a:solidFill>
                          <a:srgbClr val="004970"/>
                        </a:solidFill>
                        <a:latin typeface="Source Sans Pro" pitchFamily="34" charset="0"/>
                      </a:endParaRPr>
                    </a:p>
                  </a:txBody>
                  <a:tcPr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4970"/>
                          </a:solidFill>
                          <a:latin typeface="Source Sans Pro" pitchFamily="34" charset="0"/>
                        </a:rPr>
                        <a:t>Physical Therapy (DPT)</a:t>
                      </a:r>
                    </a:p>
                  </a:txBody>
                  <a:tcPr anchor="ctr">
                    <a:solidFill>
                      <a:srgbClr val="FFFFFF"/>
                    </a:solidFill>
                  </a:tcPr>
                </a:tc>
                <a:extLst>
                  <a:ext uri="{0D108BD9-81ED-4DB2-BD59-A6C34878D82A}">
                    <a16:rowId xmlns:a16="http://schemas.microsoft.com/office/drawing/2014/main" val="10003"/>
                  </a:ext>
                </a:extLst>
              </a:tr>
              <a:tr h="724148">
                <a:tc>
                  <a:txBody>
                    <a:bodyPr/>
                    <a:lstStyle/>
                    <a:p>
                      <a:pPr algn="ctr"/>
                      <a:r>
                        <a:rPr lang="en-US" b="1" dirty="0" smtClean="0">
                          <a:solidFill>
                            <a:srgbClr val="004970"/>
                          </a:solidFill>
                          <a:latin typeface="Source Sans Pro" pitchFamily="34" charset="0"/>
                        </a:rPr>
                        <a:t>Entry Level Master of Science in Nursing</a:t>
                      </a:r>
                      <a:r>
                        <a:rPr lang="en-US" dirty="0" smtClean="0">
                          <a:solidFill>
                            <a:srgbClr val="004970"/>
                          </a:solidFill>
                          <a:latin typeface="Source Sans Pro" pitchFamily="34" charset="0"/>
                        </a:rPr>
                        <a:t> FNP</a:t>
                      </a:r>
                      <a:r>
                        <a:rPr lang="en-US" baseline="0" dirty="0" smtClean="0">
                          <a:solidFill>
                            <a:srgbClr val="004970"/>
                          </a:solidFill>
                          <a:latin typeface="Source Sans Pro" pitchFamily="34" charset="0"/>
                        </a:rPr>
                        <a:t> and Case Management</a:t>
                      </a:r>
                      <a:endParaRPr lang="en-US" dirty="0">
                        <a:solidFill>
                          <a:srgbClr val="004970"/>
                        </a:solidFill>
                        <a:latin typeface="Source Sans Pro" pitchFamily="34" charset="0"/>
                      </a:endParaRPr>
                    </a:p>
                  </a:txBody>
                  <a:tcPr anchor="ctr">
                    <a:solidFill>
                      <a:srgbClr val="FFFFFF"/>
                    </a:solidFill>
                  </a:tcPr>
                </a:tc>
                <a:tc>
                  <a:txBody>
                    <a:bodyPr/>
                    <a:lstStyle/>
                    <a:p>
                      <a:pPr algn="ctr"/>
                      <a:r>
                        <a:rPr lang="en-US" b="1" dirty="0" smtClean="0">
                          <a:solidFill>
                            <a:srgbClr val="004970"/>
                          </a:solidFill>
                          <a:latin typeface="Source Sans Pro" pitchFamily="34" charset="0"/>
                        </a:rPr>
                        <a:t>Physician</a:t>
                      </a:r>
                      <a:r>
                        <a:rPr lang="en-US" b="1" baseline="0" dirty="0" smtClean="0">
                          <a:solidFill>
                            <a:srgbClr val="004970"/>
                          </a:solidFill>
                          <a:latin typeface="Source Sans Pro" pitchFamily="34" charset="0"/>
                        </a:rPr>
                        <a:t> Assistant (MPA)</a:t>
                      </a:r>
                      <a:endParaRPr lang="en-US" b="1" dirty="0">
                        <a:solidFill>
                          <a:srgbClr val="004970"/>
                        </a:solidFill>
                        <a:latin typeface="Source Sans Pro" pitchFamily="34" charset="0"/>
                      </a:endParaRPr>
                    </a:p>
                  </a:txBody>
                  <a:tcPr anchor="ctr">
                    <a:solidFill>
                      <a:srgbClr val="FFFFFF"/>
                    </a:solidFill>
                  </a:tcPr>
                </a:tc>
                <a:extLst>
                  <a:ext uri="{0D108BD9-81ED-4DB2-BD59-A6C34878D82A}">
                    <a16:rowId xmlns:a16="http://schemas.microsoft.com/office/drawing/2014/main" val="10004"/>
                  </a:ext>
                </a:extLst>
              </a:tr>
              <a:tr h="724148">
                <a:tc>
                  <a:txBody>
                    <a:bodyPr/>
                    <a:lstStyle/>
                    <a:p>
                      <a:pPr algn="ctr"/>
                      <a:r>
                        <a:rPr lang="en-US" b="1" dirty="0" smtClean="0">
                          <a:solidFill>
                            <a:srgbClr val="004970"/>
                          </a:solidFill>
                          <a:latin typeface="Source Sans Pro" pitchFamily="34" charset="0"/>
                        </a:rPr>
                        <a:t>Master</a:t>
                      </a:r>
                      <a:r>
                        <a:rPr lang="en-US" b="1" baseline="0" dirty="0" smtClean="0">
                          <a:solidFill>
                            <a:srgbClr val="004970"/>
                          </a:solidFill>
                          <a:latin typeface="Source Sans Pro" pitchFamily="34" charset="0"/>
                        </a:rPr>
                        <a:t> of Science in Nursing</a:t>
                      </a:r>
                      <a:r>
                        <a:rPr lang="en-US" baseline="0" dirty="0" smtClean="0">
                          <a:solidFill>
                            <a:srgbClr val="004970"/>
                          </a:solidFill>
                          <a:latin typeface="Source Sans Pro" pitchFamily="34" charset="0"/>
                        </a:rPr>
                        <a:t/>
                      </a:r>
                      <a:br>
                        <a:rPr lang="en-US" baseline="0" dirty="0" smtClean="0">
                          <a:solidFill>
                            <a:srgbClr val="004970"/>
                          </a:solidFill>
                          <a:latin typeface="Source Sans Pro" pitchFamily="34" charset="0"/>
                        </a:rPr>
                      </a:br>
                      <a:r>
                        <a:rPr lang="en-US" baseline="0" dirty="0" smtClean="0">
                          <a:solidFill>
                            <a:srgbClr val="004970"/>
                          </a:solidFill>
                          <a:latin typeface="Source Sans Pro" pitchFamily="34" charset="0"/>
                        </a:rPr>
                        <a:t>FNP, CRNA and Case Management</a:t>
                      </a:r>
                      <a:endParaRPr lang="en-US" dirty="0">
                        <a:solidFill>
                          <a:srgbClr val="004970"/>
                        </a:solidFill>
                        <a:latin typeface="Source Sans Pro" pitchFamily="34" charset="0"/>
                      </a:endParaRPr>
                    </a:p>
                  </a:txBody>
                  <a:tcPr anchor="c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004970"/>
                          </a:solidFill>
                          <a:latin typeface="Source Sans Pro" pitchFamily="34" charset="0"/>
                        </a:rPr>
                        <a:t>Podiatric Medicine (DPM)</a:t>
                      </a:r>
                    </a:p>
                  </a:txBody>
                  <a:tcPr anchor="ctr">
                    <a:solidFill>
                      <a:srgbClr val="FFFFFF"/>
                    </a:solidFill>
                  </a:tcPr>
                </a:tc>
                <a:extLst>
                  <a:ext uri="{0D108BD9-81ED-4DB2-BD59-A6C34878D82A}">
                    <a16:rowId xmlns:a16="http://schemas.microsoft.com/office/drawing/2014/main" val="10005"/>
                  </a:ext>
                </a:extLst>
              </a:tr>
              <a:tr h="724148">
                <a:tc>
                  <a:txBody>
                    <a:bodyPr/>
                    <a:lstStyle/>
                    <a:p>
                      <a:pPr algn="ctr"/>
                      <a:r>
                        <a:rPr lang="en-US" b="1" dirty="0" smtClean="0">
                          <a:solidFill>
                            <a:srgbClr val="004970"/>
                          </a:solidFill>
                          <a:latin typeface="Source Sans Pro" pitchFamily="34" charset="0"/>
                        </a:rPr>
                        <a:t>Doctor of Nursing Practice</a:t>
                      </a:r>
                      <a:r>
                        <a:rPr lang="en-US" b="0" baseline="0" dirty="0" smtClean="0">
                          <a:solidFill>
                            <a:srgbClr val="004970"/>
                          </a:solidFill>
                          <a:latin typeface="Source Sans Pro" pitchFamily="34" charset="0"/>
                        </a:rPr>
                        <a:t/>
                      </a:r>
                      <a:br>
                        <a:rPr lang="en-US" b="0" baseline="0" dirty="0" smtClean="0">
                          <a:solidFill>
                            <a:srgbClr val="004970"/>
                          </a:solidFill>
                          <a:latin typeface="Source Sans Pro" pitchFamily="34" charset="0"/>
                        </a:rPr>
                      </a:br>
                      <a:r>
                        <a:rPr lang="en-US" b="0" baseline="0" dirty="0" smtClean="0">
                          <a:solidFill>
                            <a:srgbClr val="004970"/>
                          </a:solidFill>
                          <a:latin typeface="Source Sans Pro" pitchFamily="34" charset="0"/>
                        </a:rPr>
                        <a:t>DNP </a:t>
                      </a:r>
                      <a:r>
                        <a:rPr lang="en-US" dirty="0" smtClean="0">
                          <a:solidFill>
                            <a:srgbClr val="004970"/>
                          </a:solidFill>
                          <a:latin typeface="Source Sans Pro" pitchFamily="34" charset="0"/>
                        </a:rPr>
                        <a:t>and DNP-FNP</a:t>
                      </a:r>
                      <a:endParaRPr lang="en-US" dirty="0">
                        <a:solidFill>
                          <a:srgbClr val="004970"/>
                        </a:solidFill>
                        <a:latin typeface="Source Sans Pro" pitchFamily="34" charset="0"/>
                      </a:endParaRPr>
                    </a:p>
                  </a:txBody>
                  <a:tcPr anchor="ctr">
                    <a:solidFill>
                      <a:srgbClr val="FFFFFF"/>
                    </a:solidFill>
                  </a:tcPr>
                </a:tc>
                <a:tc>
                  <a:txBody>
                    <a:bodyPr/>
                    <a:lstStyle/>
                    <a:p>
                      <a:pPr algn="ctr"/>
                      <a:endParaRPr lang="en-US" dirty="0">
                        <a:solidFill>
                          <a:srgbClr val="004970"/>
                        </a:solidFill>
                        <a:latin typeface="Source Sans Pro" pitchFamily="34" charset="0"/>
                      </a:endParaRPr>
                    </a:p>
                  </a:txBody>
                  <a:tcPr anchor="ctr">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021250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1714500" lvl="3" indent="-457200" algn="ctr">
              <a:buNone/>
            </a:pPr>
            <a:endParaRPr lang="en-US" sz="1050" b="1" dirty="0" smtClean="0">
              <a:solidFill>
                <a:schemeClr val="tx1"/>
              </a:solidFill>
              <a:latin typeface="Calibri" panose="020F0502020204030204" pitchFamily="34" charset="0"/>
              <a:ea typeface="Calibri"/>
              <a:cs typeface="Calibri"/>
              <a:sym typeface="Calibri"/>
            </a:endParaRPr>
          </a:p>
          <a:p>
            <a:pPr marL="1714500" lvl="3" indent="-457200">
              <a:buNone/>
            </a:pPr>
            <a:r>
              <a:rPr lang="en-US" sz="1050" b="1" dirty="0" smtClean="0">
                <a:solidFill>
                  <a:schemeClr val="tx1"/>
                </a:solidFill>
                <a:latin typeface="Calibri" panose="020F0502020204030204" pitchFamily="34" charset="0"/>
                <a:ea typeface="Calibri"/>
                <a:cs typeface="Calibri"/>
                <a:sym typeface="Calibri"/>
              </a:rPr>
              <a:t>		   </a:t>
            </a:r>
            <a:r>
              <a:rPr lang="en-US" sz="3600" b="1" dirty="0" smtClean="0">
                <a:solidFill>
                  <a:schemeClr val="tx1"/>
                </a:solidFill>
                <a:latin typeface="Calibri" panose="020F0502020204030204" pitchFamily="34" charset="0"/>
                <a:ea typeface="Calibri"/>
                <a:cs typeface="Calibri"/>
                <a:sym typeface="Calibri"/>
              </a:rPr>
              <a:t>MINDFULNESS PANEL</a:t>
            </a:r>
          </a:p>
          <a:p>
            <a:pPr lvl="1">
              <a:buNone/>
            </a:pPr>
            <a:endParaRPr lang="en-US" sz="3600" b="1" dirty="0" smtClean="0">
              <a:solidFill>
                <a:schemeClr val="tx1"/>
              </a:solidFill>
              <a:latin typeface="Calibri" panose="020F0502020204030204" pitchFamily="34" charset="0"/>
              <a:ea typeface="Calibri"/>
              <a:cs typeface="Calibri"/>
              <a:sym typeface="Calibri"/>
            </a:endParaRPr>
          </a:p>
          <a:p>
            <a:pPr lvl="1">
              <a:buNone/>
            </a:pPr>
            <a:r>
              <a:rPr lang="en-US" sz="2000" b="1" dirty="0" smtClean="0"/>
              <a:t>Emily </a:t>
            </a:r>
            <a:r>
              <a:rPr lang="en-US" sz="2000" b="1" dirty="0" err="1" smtClean="0"/>
              <a:t>Spaeth</a:t>
            </a:r>
            <a:r>
              <a:rPr lang="en-US" sz="2000" b="1" dirty="0" smtClean="0"/>
              <a:t> (PT </a:t>
            </a:r>
            <a:r>
              <a:rPr lang="en-US" sz="2000" b="1" dirty="0" smtClean="0">
                <a:ln>
                  <a:solidFill>
                    <a:srgbClr val="FF0000"/>
                  </a:solidFill>
                </a:ln>
              </a:rPr>
              <a:t>student</a:t>
            </a:r>
            <a:r>
              <a:rPr lang="en-US" sz="2000" b="1" dirty="0" smtClean="0"/>
              <a:t> – yoga and movement)</a:t>
            </a:r>
          </a:p>
          <a:p>
            <a:pPr lvl="1">
              <a:buNone/>
            </a:pPr>
            <a:r>
              <a:rPr lang="en-US" sz="2000" b="1" dirty="0" smtClean="0"/>
              <a:t>Ariel Ross (PT </a:t>
            </a:r>
            <a:r>
              <a:rPr lang="en-US" sz="2000" b="1" dirty="0" smtClean="0">
                <a:ln>
                  <a:solidFill>
                    <a:srgbClr val="FF0000"/>
                  </a:solidFill>
                </a:ln>
              </a:rPr>
              <a:t>student</a:t>
            </a:r>
            <a:r>
              <a:rPr lang="en-US" sz="2000" b="1" dirty="0" smtClean="0"/>
              <a:t> – yoga)</a:t>
            </a:r>
          </a:p>
          <a:p>
            <a:pPr lvl="1">
              <a:buNone/>
            </a:pPr>
            <a:r>
              <a:rPr lang="en-US" sz="2000" b="1" dirty="0" smtClean="0"/>
              <a:t>Rebecca Pell (ELMSN </a:t>
            </a:r>
            <a:r>
              <a:rPr lang="en-US" sz="2000" b="1" dirty="0" smtClean="0">
                <a:ln>
                  <a:solidFill>
                    <a:srgbClr val="FF0000"/>
                  </a:solidFill>
                </a:ln>
              </a:rPr>
              <a:t>student</a:t>
            </a:r>
            <a:r>
              <a:rPr lang="en-US" sz="2000" b="1" dirty="0" smtClean="0"/>
              <a:t> – meditation)</a:t>
            </a:r>
          </a:p>
          <a:p>
            <a:pPr lvl="1">
              <a:buNone/>
            </a:pPr>
            <a:r>
              <a:rPr lang="en-US" sz="2000" b="1" dirty="0" smtClean="0"/>
              <a:t>Daniel Jolles (PT </a:t>
            </a:r>
            <a:r>
              <a:rPr lang="en-US" sz="2000" b="1" dirty="0" smtClean="0">
                <a:ln>
                  <a:solidFill>
                    <a:srgbClr val="FF0000"/>
                  </a:solidFill>
                </a:ln>
              </a:rPr>
              <a:t>student</a:t>
            </a:r>
            <a:r>
              <a:rPr lang="en-US" sz="2000" b="1" dirty="0" smtClean="0"/>
              <a:t> – meditation &amp; pranayama)</a:t>
            </a:r>
          </a:p>
          <a:p>
            <a:pPr lvl="1">
              <a:buNone/>
            </a:pPr>
            <a:endParaRPr lang="en-US" sz="2000" b="1" dirty="0" smtClean="0"/>
          </a:p>
          <a:p>
            <a:pPr lvl="1">
              <a:buNone/>
            </a:pPr>
            <a:r>
              <a:rPr lang="en-US" sz="2000" b="1" dirty="0" smtClean="0"/>
              <a:t>Kathryn Kim (Nursing faculty - creative arts, aromatherapy)</a:t>
            </a:r>
          </a:p>
          <a:p>
            <a:pPr lvl="1">
              <a:buNone/>
            </a:pPr>
            <a:r>
              <a:rPr lang="en-US" sz="2000" b="1" dirty="0" smtClean="0"/>
              <a:t>Jason </a:t>
            </a:r>
            <a:r>
              <a:rPr lang="en-US" sz="2000" b="1" dirty="0" err="1" smtClean="0"/>
              <a:t>Hardage</a:t>
            </a:r>
            <a:r>
              <a:rPr lang="en-US" sz="2000" b="1" dirty="0" smtClean="0"/>
              <a:t> (PT faculty - yoga and meditation)</a:t>
            </a:r>
          </a:p>
          <a:p>
            <a:pPr>
              <a:buNone/>
            </a:pPr>
            <a:endParaRPr lang="en-US" sz="1000" dirty="0" smtClean="0"/>
          </a:p>
          <a:p>
            <a:pPr>
              <a:buNone/>
            </a:pPr>
            <a:endParaRPr lang="en-US" sz="1100" dirty="0" smtClean="0"/>
          </a:p>
          <a:p>
            <a:pPr marL="1714500" lvl="3" indent="-457200" algn="ctr">
              <a:buNone/>
            </a:pPr>
            <a:endParaRPr lang="en-US" sz="6000" b="1" dirty="0" smtClean="0">
              <a:solidFill>
                <a:schemeClr val="tx1"/>
              </a:solidFill>
              <a:latin typeface="Calibri" panose="020F0502020204030204" pitchFamily="34" charset="0"/>
              <a:ea typeface="Calibri"/>
              <a:cs typeface="Calibri"/>
              <a:sym typeface="Calibri"/>
            </a:endParaRPr>
          </a:p>
          <a:p>
            <a:pPr marL="1714500" lvl="3" indent="-457200" algn="ctr">
              <a:buNone/>
            </a:pPr>
            <a:endParaRPr lang="en-US" sz="1050" b="1" dirty="0" smtClean="0">
              <a:solidFill>
                <a:schemeClr val="tx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2569399644"/>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MINDFULNESS AT SMU</a:t>
            </a:r>
          </a:p>
          <a:p>
            <a:pPr marL="857250" lvl="1"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Wingdings" charset="2"/>
              <a:buChar char="§"/>
            </a:pPr>
            <a:r>
              <a:rPr lang="en-US" sz="3600" b="1" dirty="0" smtClean="0">
                <a:solidFill>
                  <a:schemeClr val="tx1"/>
                </a:solidFill>
                <a:latin typeface="Calibri" panose="020F0502020204030204" pitchFamily="34" charset="0"/>
                <a:ea typeface="Calibri"/>
                <a:cs typeface="Calibri"/>
                <a:sym typeface="Calibri"/>
              </a:rPr>
              <a:t>Collaborative events</a:t>
            </a:r>
            <a:endParaRPr lang="en-US" sz="3600" b="1" i="0" u="none" strike="noStrike" cap="none" dirty="0" smtClean="0">
              <a:solidFill>
                <a:schemeClr val="tx1"/>
              </a:solidFill>
              <a:latin typeface="Calibri" panose="020F0502020204030204" pitchFamily="34" charset="0"/>
              <a:ea typeface="Calibri"/>
              <a:cs typeface="Calibri"/>
              <a:sym typeface="Calibri"/>
            </a:endParaRPr>
          </a:p>
          <a:p>
            <a:pPr marL="1714500" lvl="3" indent="-457200">
              <a:buFont typeface="Arial" panose="020B0604020202020204" pitchFamily="34" charset="0"/>
              <a:buChar char="•"/>
            </a:pPr>
            <a:r>
              <a:rPr lang="en-US" sz="3600" dirty="0" smtClean="0">
                <a:solidFill>
                  <a:schemeClr val="tx1"/>
                </a:solidFill>
                <a:latin typeface="Calibri" panose="020F0502020204030204" pitchFamily="34" charset="0"/>
                <a:ea typeface="Calibri"/>
                <a:cs typeface="Calibri"/>
                <a:sym typeface="Calibri"/>
              </a:rPr>
              <a:t>Weekly yoga/meditation classes</a:t>
            </a:r>
          </a:p>
          <a:p>
            <a:pPr marL="1714500" lvl="3" indent="-457200">
              <a:buFont typeface="Arial" panose="020B0604020202020204" pitchFamily="34" charset="0"/>
              <a:buChar char="•"/>
            </a:pPr>
            <a:r>
              <a:rPr lang="en-US" sz="3600" dirty="0" smtClean="0">
                <a:solidFill>
                  <a:schemeClr val="tx1"/>
                </a:solidFill>
                <a:latin typeface="Calibri" panose="020F0502020204030204" pitchFamily="34" charset="0"/>
                <a:ea typeface="Calibri"/>
                <a:cs typeface="Calibri"/>
                <a:sym typeface="Calibri"/>
              </a:rPr>
              <a:t>Mindfulness panels</a:t>
            </a:r>
          </a:p>
          <a:p>
            <a:pPr marL="1714500" lvl="3"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Day of Mindfulness</a:t>
            </a:r>
          </a:p>
          <a:p>
            <a:pPr marL="857250" lvl="1" indent="-457200">
              <a:buFont typeface="Wingdings" panose="05000000000000000000" pitchFamily="2" charset="2"/>
              <a:buChar char="§"/>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3139085055"/>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1714500" lvl="3" indent="-457200">
              <a:buNone/>
            </a:pPr>
            <a:endParaRPr lang="en-US" sz="1050" b="1" dirty="0" smtClean="0">
              <a:solidFill>
                <a:schemeClr val="tx1"/>
              </a:solidFill>
              <a:latin typeface="Calibri" panose="020F0502020204030204" pitchFamily="34" charset="0"/>
              <a:ea typeface="Calibri"/>
              <a:cs typeface="Calibri"/>
              <a:sym typeface="Calibri"/>
            </a:endParaRPr>
          </a:p>
          <a:p>
            <a:pPr marL="1714500" lvl="3" indent="-457200" algn="ctr">
              <a:buNone/>
            </a:pPr>
            <a:r>
              <a:rPr lang="en-US" sz="3600" b="1" dirty="0" smtClean="0">
                <a:solidFill>
                  <a:schemeClr val="tx1"/>
                </a:solidFill>
                <a:latin typeface="Calibri" panose="020F0502020204030204" pitchFamily="34" charset="0"/>
                <a:ea typeface="Calibri"/>
                <a:cs typeface="Calibri"/>
                <a:sym typeface="Calibri"/>
              </a:rPr>
              <a:t>BI-ANNUAL DAY OF MINDFULNESS</a:t>
            </a:r>
          </a:p>
          <a:p>
            <a:pPr>
              <a:buNone/>
            </a:pPr>
            <a:endParaRPr lang="en-US" sz="3600" b="1" dirty="0" smtClean="0">
              <a:solidFill>
                <a:schemeClr val="tx1"/>
              </a:solidFill>
              <a:latin typeface="Calibri" panose="020F0502020204030204" pitchFamily="34" charset="0"/>
              <a:ea typeface="Calibri"/>
              <a:cs typeface="Calibri"/>
              <a:sym typeface="Calibri"/>
            </a:endParaRPr>
          </a:p>
          <a:p>
            <a:r>
              <a:rPr lang="en-US" sz="2000" b="1" dirty="0" smtClean="0"/>
              <a:t>Activity corners: Yoga, meditation, tai chi, </a:t>
            </a:r>
            <a:r>
              <a:rPr lang="en-US" sz="2000" b="1" dirty="0" err="1" smtClean="0"/>
              <a:t>pilates</a:t>
            </a:r>
            <a:endParaRPr lang="en-US" sz="2000" b="1" dirty="0" smtClean="0"/>
          </a:p>
          <a:p>
            <a:r>
              <a:rPr lang="en-US" sz="2000" b="1" dirty="0" smtClean="0"/>
              <a:t>Free chair massage</a:t>
            </a:r>
          </a:p>
          <a:p>
            <a:r>
              <a:rPr lang="en-US" sz="2000" b="1" dirty="0" smtClean="0"/>
              <a:t>Affirmation wall</a:t>
            </a:r>
          </a:p>
          <a:p>
            <a:r>
              <a:rPr lang="en-US" sz="2000" b="1" dirty="0" smtClean="0"/>
              <a:t>Creativity table: coloring book, play-</a:t>
            </a:r>
            <a:r>
              <a:rPr lang="en-US" sz="2000" b="1" dirty="0" err="1" smtClean="0"/>
              <a:t>doh</a:t>
            </a:r>
            <a:r>
              <a:rPr lang="en-US" sz="2000" b="1" dirty="0" smtClean="0"/>
              <a:t>, beading</a:t>
            </a:r>
          </a:p>
          <a:p>
            <a:r>
              <a:rPr lang="en-US" sz="2000" b="1" dirty="0" smtClean="0"/>
              <a:t>Therapy animals</a:t>
            </a:r>
          </a:p>
          <a:p>
            <a:r>
              <a:rPr lang="en-US" sz="2000" b="1" dirty="0" smtClean="0"/>
              <a:t>DIY aromatherapy and bath “teas”</a:t>
            </a:r>
          </a:p>
          <a:p>
            <a:r>
              <a:rPr lang="en-US" sz="2000" b="1" dirty="0" smtClean="0"/>
              <a:t>Healthy snacks</a:t>
            </a:r>
          </a:p>
          <a:p>
            <a:r>
              <a:rPr lang="en-US" sz="2000" b="1" dirty="0" smtClean="0"/>
              <a:t>Info tables: stress reductions tips, healthy sleep, signs of depression, mental health resources</a:t>
            </a:r>
          </a:p>
          <a:p>
            <a:pPr>
              <a:buNone/>
            </a:pPr>
            <a:endParaRPr lang="en-US" sz="1000" dirty="0" smtClean="0"/>
          </a:p>
          <a:p>
            <a:pPr>
              <a:buNone/>
            </a:pPr>
            <a:endParaRPr lang="en-US" sz="1100" dirty="0" smtClean="0"/>
          </a:p>
          <a:p>
            <a:pPr marL="1714500" lvl="3" indent="-457200" algn="ctr">
              <a:buNone/>
            </a:pPr>
            <a:endParaRPr lang="en-US" sz="6000" b="1" dirty="0" smtClean="0">
              <a:solidFill>
                <a:schemeClr val="tx1"/>
              </a:solidFill>
              <a:latin typeface="Calibri" panose="020F0502020204030204" pitchFamily="34" charset="0"/>
              <a:ea typeface="Calibri"/>
              <a:cs typeface="Calibri"/>
              <a:sym typeface="Calibri"/>
            </a:endParaRPr>
          </a:p>
          <a:p>
            <a:pPr marL="1714500" lvl="3" indent="-457200" algn="ctr">
              <a:buNone/>
            </a:pPr>
            <a:endParaRPr lang="en-US" sz="1050" b="1" dirty="0" smtClean="0">
              <a:solidFill>
                <a:schemeClr val="tx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2569399644"/>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MINDFULNESS AT SMU</a:t>
            </a:r>
          </a:p>
          <a:p>
            <a:pPr marL="857250" lvl="1"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Wingdings" charset="2"/>
              <a:buChar char="§"/>
            </a:pPr>
            <a:r>
              <a:rPr lang="en-US" sz="3600" b="1" dirty="0" smtClean="0">
                <a:solidFill>
                  <a:schemeClr val="tx1"/>
                </a:solidFill>
                <a:latin typeface="Calibri" panose="020F0502020204030204" pitchFamily="34" charset="0"/>
                <a:ea typeface="Calibri"/>
                <a:cs typeface="Calibri"/>
                <a:sym typeface="Calibri"/>
              </a:rPr>
              <a:t>Collaborative events</a:t>
            </a:r>
            <a:endParaRPr lang="en-US" sz="3600" b="1" i="0" u="none" strike="noStrike" cap="none" dirty="0" smtClean="0">
              <a:solidFill>
                <a:schemeClr val="tx1"/>
              </a:solidFill>
              <a:latin typeface="Calibri" panose="020F0502020204030204" pitchFamily="34" charset="0"/>
              <a:ea typeface="Calibri"/>
              <a:cs typeface="Calibri"/>
              <a:sym typeface="Calibri"/>
            </a:endParaRPr>
          </a:p>
          <a:p>
            <a:pPr marL="1714500" lvl="3" indent="-457200">
              <a:buFont typeface="Arial" panose="020B0604020202020204" pitchFamily="34" charset="0"/>
              <a:buChar char="•"/>
            </a:pPr>
            <a:r>
              <a:rPr lang="en-US" sz="3600" dirty="0" smtClean="0">
                <a:solidFill>
                  <a:schemeClr val="tx1"/>
                </a:solidFill>
                <a:latin typeface="Calibri" panose="020F0502020204030204" pitchFamily="34" charset="0"/>
                <a:ea typeface="Calibri"/>
                <a:cs typeface="Calibri"/>
                <a:sym typeface="Calibri"/>
              </a:rPr>
              <a:t>Weekly yoga/meditation classes</a:t>
            </a:r>
          </a:p>
          <a:p>
            <a:pPr marL="1714500" lvl="3" indent="-457200">
              <a:buFont typeface="Arial" panose="020B0604020202020204" pitchFamily="34" charset="0"/>
              <a:buChar char="•"/>
            </a:pPr>
            <a:r>
              <a:rPr lang="en-US" sz="3600" dirty="0" smtClean="0">
                <a:solidFill>
                  <a:schemeClr val="tx1"/>
                </a:solidFill>
                <a:latin typeface="Calibri" panose="020F0502020204030204" pitchFamily="34" charset="0"/>
                <a:ea typeface="Calibri"/>
                <a:cs typeface="Calibri"/>
                <a:sym typeface="Calibri"/>
              </a:rPr>
              <a:t>Mindfulness panels</a:t>
            </a:r>
          </a:p>
          <a:p>
            <a:pPr marL="1714500" lvl="3" indent="-457200">
              <a:buFont typeface="Arial" panose="020B0604020202020204" pitchFamily="34" charset="0"/>
              <a:buChar char="•"/>
            </a:pPr>
            <a:r>
              <a:rPr lang="en-US" sz="3600" dirty="0" smtClean="0">
                <a:solidFill>
                  <a:schemeClr val="tx1"/>
                </a:solidFill>
                <a:latin typeface="Calibri" panose="020F0502020204030204" pitchFamily="34" charset="0"/>
                <a:ea typeface="Calibri"/>
                <a:cs typeface="Calibri"/>
                <a:sym typeface="Calibri"/>
              </a:rPr>
              <a:t>Day of Mindfulness</a:t>
            </a:r>
          </a:p>
          <a:p>
            <a:pPr marL="1714500" lvl="3"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Special presentations</a:t>
            </a:r>
          </a:p>
          <a:p>
            <a:pPr marL="1714500" lvl="3"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Wingdings" panose="05000000000000000000" pitchFamily="2" charset="2"/>
              <a:buChar char="§"/>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2748719250"/>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1714500" lvl="3" indent="-457200">
              <a:buNone/>
            </a:pPr>
            <a:endParaRPr lang="en-US" sz="1050" b="1" dirty="0" smtClean="0">
              <a:solidFill>
                <a:schemeClr val="tx1"/>
              </a:solidFill>
              <a:latin typeface="Calibri" panose="020F0502020204030204" pitchFamily="34" charset="0"/>
              <a:ea typeface="Calibri"/>
              <a:cs typeface="Calibri"/>
              <a:sym typeface="Calibri"/>
            </a:endParaRPr>
          </a:p>
          <a:p>
            <a:pPr>
              <a:buNone/>
            </a:pPr>
            <a:endParaRPr lang="en-US" sz="3600" b="1" dirty="0" smtClean="0">
              <a:solidFill>
                <a:schemeClr val="tx1"/>
              </a:solidFill>
              <a:latin typeface="Calibri" panose="020F0502020204030204" pitchFamily="34" charset="0"/>
              <a:ea typeface="Calibri"/>
              <a:cs typeface="Calibri"/>
              <a:sym typeface="Calibri"/>
            </a:endParaRPr>
          </a:p>
          <a:p>
            <a:pPr algn="ctr">
              <a:buNone/>
            </a:pPr>
            <a:endParaRPr lang="en-US" sz="2800" b="1" dirty="0" smtClean="0"/>
          </a:p>
          <a:p>
            <a:pPr algn="ctr">
              <a:buNone/>
            </a:pPr>
            <a:endParaRPr lang="en-US" sz="2800" b="1" dirty="0" smtClean="0"/>
          </a:p>
          <a:p>
            <a:pPr algn="ctr">
              <a:buNone/>
            </a:pPr>
            <a:endParaRPr lang="en-US" sz="900" b="1" dirty="0" smtClean="0"/>
          </a:p>
          <a:p>
            <a:pPr algn="ctr">
              <a:buNone/>
            </a:pPr>
            <a:endParaRPr lang="en-US" sz="900" b="1" dirty="0" smtClean="0"/>
          </a:p>
          <a:p>
            <a:pPr algn="ctr">
              <a:buNone/>
            </a:pPr>
            <a:r>
              <a:rPr lang="en-US" sz="2800" b="1" dirty="0" smtClean="0"/>
              <a:t>Developing a Health Pro Mindset</a:t>
            </a:r>
            <a:r>
              <a:rPr lang="en-US" sz="2800" dirty="0" smtClean="0"/>
              <a:t> </a:t>
            </a:r>
          </a:p>
          <a:p>
            <a:pPr algn="ctr">
              <a:buNone/>
            </a:pPr>
            <a:r>
              <a:rPr lang="en-US" sz="2000" b="1" dirty="0" smtClean="0"/>
              <a:t>Katie </a:t>
            </a:r>
            <a:r>
              <a:rPr lang="en-US" sz="2000" b="1" dirty="0" err="1" smtClean="0"/>
              <a:t>Tietz</a:t>
            </a:r>
            <a:r>
              <a:rPr lang="en-US" sz="2000" b="1" dirty="0" smtClean="0"/>
              <a:t>, MS, OTR/L – Mindset Coach and bestselling author </a:t>
            </a:r>
            <a:endParaRPr lang="en-US" sz="2000" dirty="0" smtClean="0"/>
          </a:p>
          <a:p>
            <a:pPr algn="ctr">
              <a:buNone/>
            </a:pPr>
            <a:endParaRPr lang="en-US" sz="2000" dirty="0" smtClean="0"/>
          </a:p>
          <a:p>
            <a:pPr algn="ctr">
              <a:buNone/>
            </a:pPr>
            <a:r>
              <a:rPr lang="en-US" sz="2000" b="1" dirty="0" smtClean="0"/>
              <a:t>During this 2 hour workshop you will learn strategies for improving self-awareness and mindfulness based practices. </a:t>
            </a:r>
            <a:endParaRPr lang="en-US" sz="1000" b="1" dirty="0" smtClean="0"/>
          </a:p>
          <a:p>
            <a:pPr>
              <a:buNone/>
            </a:pPr>
            <a:endParaRPr lang="en-US" sz="1100" dirty="0" smtClean="0"/>
          </a:p>
          <a:p>
            <a:pPr marL="1714500" lvl="3" indent="-457200" algn="ctr">
              <a:buNone/>
            </a:pPr>
            <a:endParaRPr lang="en-US" sz="6000" b="1" dirty="0" smtClean="0">
              <a:solidFill>
                <a:schemeClr val="tx1"/>
              </a:solidFill>
              <a:latin typeface="Calibri" panose="020F0502020204030204" pitchFamily="34" charset="0"/>
              <a:ea typeface="Calibri"/>
              <a:cs typeface="Calibri"/>
              <a:sym typeface="Calibri"/>
            </a:endParaRPr>
          </a:p>
          <a:p>
            <a:pPr marL="1714500" lvl="3" indent="-457200" algn="ctr">
              <a:buNone/>
            </a:pPr>
            <a:endParaRPr lang="en-US" sz="1050" b="1" dirty="0" smtClean="0">
              <a:solidFill>
                <a:schemeClr val="tx1"/>
              </a:solidFill>
              <a:latin typeface="Calibri" panose="020F0502020204030204" pitchFamily="34" charset="0"/>
              <a:ea typeface="Calibri"/>
              <a:cs typeface="Calibri"/>
              <a:sym typeface="Calibri"/>
            </a:endParaRPr>
          </a:p>
        </p:txBody>
      </p:sp>
      <p:pic>
        <p:nvPicPr>
          <p:cNvPr id="3" name="Picture 2" descr="Health Pro.jpg"/>
          <p:cNvPicPr>
            <a:picLocks noChangeAspect="1"/>
          </p:cNvPicPr>
          <p:nvPr/>
        </p:nvPicPr>
        <p:blipFill>
          <a:blip r:embed="rId3"/>
          <a:stretch>
            <a:fillRect/>
          </a:stretch>
        </p:blipFill>
        <p:spPr>
          <a:xfrm>
            <a:off x="2514600" y="914400"/>
            <a:ext cx="4394200" cy="1854200"/>
          </a:xfrm>
          <a:prstGeom prst="rect">
            <a:avLst/>
          </a:prstGeom>
        </p:spPr>
      </p:pic>
    </p:spTree>
    <p:extLst>
      <p:ext uri="{BB962C8B-B14F-4D97-AF65-F5344CB8AC3E}">
        <p14:creationId xmlns:p14="http://schemas.microsoft.com/office/powerpoint/2010/main" val="2569399644"/>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1714500" lvl="3" indent="-457200">
              <a:buNone/>
            </a:pPr>
            <a:endParaRPr lang="en-US" sz="1050" b="1" dirty="0" smtClean="0">
              <a:solidFill>
                <a:schemeClr val="tx1"/>
              </a:solidFill>
              <a:latin typeface="Calibri" panose="020F0502020204030204" pitchFamily="34" charset="0"/>
              <a:ea typeface="Calibri"/>
              <a:cs typeface="Calibri"/>
              <a:sym typeface="Calibri"/>
            </a:endParaRPr>
          </a:p>
          <a:p>
            <a:pPr>
              <a:buNone/>
            </a:pPr>
            <a:endParaRPr lang="en-US" sz="3600" b="1" dirty="0" smtClean="0">
              <a:solidFill>
                <a:schemeClr val="tx1"/>
              </a:solidFill>
              <a:latin typeface="Calibri" panose="020F0502020204030204" pitchFamily="34" charset="0"/>
              <a:ea typeface="Calibri"/>
              <a:cs typeface="Calibri"/>
              <a:sym typeface="Calibri"/>
            </a:endParaRPr>
          </a:p>
          <a:p>
            <a:pPr algn="ctr">
              <a:buNone/>
            </a:pPr>
            <a:endParaRPr lang="en-US" sz="2800" b="1" dirty="0" smtClean="0"/>
          </a:p>
          <a:p>
            <a:pPr algn="ctr">
              <a:buNone/>
            </a:pPr>
            <a:endParaRPr lang="en-US" sz="900" b="1" dirty="0" smtClean="0"/>
          </a:p>
          <a:p>
            <a:pPr algn="ctr">
              <a:buNone/>
            </a:pPr>
            <a:r>
              <a:rPr lang="en-US" sz="2800" b="1" dirty="0" smtClean="0"/>
              <a:t>Integrating Yoga &amp; Mindfulness:</a:t>
            </a:r>
          </a:p>
          <a:p>
            <a:pPr algn="ctr">
              <a:buNone/>
            </a:pPr>
            <a:r>
              <a:rPr lang="en-US" sz="2800" b="1" dirty="0" smtClean="0"/>
              <a:t>Exploring the Possibilities</a:t>
            </a:r>
            <a:r>
              <a:rPr lang="en-US" sz="2800" dirty="0" smtClean="0"/>
              <a:t> </a:t>
            </a:r>
          </a:p>
          <a:p>
            <a:pPr algn="ctr">
              <a:buNone/>
            </a:pPr>
            <a:r>
              <a:rPr lang="en-US" sz="2000" b="1" dirty="0" smtClean="0"/>
              <a:t>Liz </a:t>
            </a:r>
            <a:r>
              <a:rPr lang="en-US" sz="2000" b="1" dirty="0" err="1" smtClean="0"/>
              <a:t>Gillem</a:t>
            </a:r>
            <a:r>
              <a:rPr lang="en-US" sz="2000" b="1" dirty="0" smtClean="0"/>
              <a:t> </a:t>
            </a:r>
            <a:r>
              <a:rPr lang="en-US" sz="2000" b="1" dirty="0" err="1" smtClean="0"/>
              <a:t>Duncanson</a:t>
            </a:r>
            <a:r>
              <a:rPr lang="en-US" sz="2000" b="1" dirty="0" smtClean="0"/>
              <a:t>, DPT –</a:t>
            </a:r>
          </a:p>
          <a:p>
            <a:pPr algn="ctr">
              <a:buNone/>
            </a:pPr>
            <a:r>
              <a:rPr lang="en-US" sz="2000" b="1" dirty="0" smtClean="0"/>
              <a:t>Founder, Body Temple Physical Therapy</a:t>
            </a:r>
            <a:endParaRPr lang="en-US" sz="2000" dirty="0" smtClean="0"/>
          </a:p>
          <a:p>
            <a:pPr fontAlgn="base">
              <a:buNone/>
            </a:pPr>
            <a:endParaRPr lang="en-US" sz="1100" dirty="0" smtClean="0"/>
          </a:p>
          <a:p>
            <a:pPr algn="ctr">
              <a:spcBef>
                <a:spcPts val="0"/>
              </a:spcBef>
              <a:buNone/>
            </a:pPr>
            <a:r>
              <a:rPr lang="en-US" sz="1800" b="1" dirty="0" smtClean="0"/>
              <a:t>Yoga is a sophisticated, multi-dimensional form of exercise that encompasses not only physical postures</a:t>
            </a:r>
          </a:p>
          <a:p>
            <a:pPr algn="ctr">
              <a:spcBef>
                <a:spcPts val="0"/>
              </a:spcBef>
              <a:buNone/>
            </a:pPr>
            <a:r>
              <a:rPr lang="en-US" sz="1800" b="1" dirty="0" smtClean="0"/>
              <a:t>but also breathing exercises and meditation.</a:t>
            </a:r>
          </a:p>
          <a:p>
            <a:pPr algn="ctr">
              <a:spcBef>
                <a:spcPts val="0"/>
              </a:spcBef>
              <a:buNone/>
            </a:pPr>
            <a:r>
              <a:rPr lang="en-US" sz="1800" b="1" dirty="0" smtClean="0"/>
              <a:t>Taken together, these elements can improve not only strength, flexibility, balance, aerobic capacity, power, and agility,</a:t>
            </a:r>
          </a:p>
          <a:p>
            <a:pPr algn="ctr">
              <a:spcBef>
                <a:spcPts val="0"/>
              </a:spcBef>
              <a:buNone/>
            </a:pPr>
            <a:r>
              <a:rPr lang="en-US" sz="1800" b="1" dirty="0" smtClean="0"/>
              <a:t>but also posture, body awareness, mindfulness, and mood. </a:t>
            </a:r>
          </a:p>
          <a:p>
            <a:pPr>
              <a:buNone/>
            </a:pPr>
            <a:endParaRPr lang="en-US" sz="1100" dirty="0" smtClean="0"/>
          </a:p>
          <a:p>
            <a:pPr marL="1714500" lvl="3" indent="-457200" algn="ctr">
              <a:buNone/>
            </a:pPr>
            <a:endParaRPr lang="en-US" sz="6000" b="1" dirty="0" smtClean="0">
              <a:solidFill>
                <a:schemeClr val="tx1"/>
              </a:solidFill>
              <a:latin typeface="Calibri" panose="020F0502020204030204" pitchFamily="34" charset="0"/>
              <a:ea typeface="Calibri"/>
              <a:cs typeface="Calibri"/>
              <a:sym typeface="Calibri"/>
            </a:endParaRPr>
          </a:p>
          <a:p>
            <a:pPr marL="1714500" lvl="3" indent="-457200" algn="ctr">
              <a:buNone/>
            </a:pPr>
            <a:endParaRPr lang="en-US" sz="1050" b="1" dirty="0" smtClean="0">
              <a:solidFill>
                <a:schemeClr val="tx1"/>
              </a:solidFill>
              <a:latin typeface="Calibri" panose="020F0502020204030204" pitchFamily="34" charset="0"/>
              <a:ea typeface="Calibri"/>
              <a:cs typeface="Calibri"/>
              <a:sym typeface="Calibri"/>
            </a:endParaRPr>
          </a:p>
        </p:txBody>
      </p:sp>
      <p:pic>
        <p:nvPicPr>
          <p:cNvPr id="4" name="Picture 3" descr="Meditation.jpg"/>
          <p:cNvPicPr>
            <a:picLocks noChangeAspect="1"/>
          </p:cNvPicPr>
          <p:nvPr/>
        </p:nvPicPr>
        <p:blipFill>
          <a:blip r:embed="rId3"/>
          <a:stretch>
            <a:fillRect/>
          </a:stretch>
        </p:blipFill>
        <p:spPr>
          <a:xfrm>
            <a:off x="3505200" y="533400"/>
            <a:ext cx="2514600" cy="1676400"/>
          </a:xfrm>
          <a:prstGeom prst="rect">
            <a:avLst/>
          </a:prstGeom>
        </p:spPr>
      </p:pic>
    </p:spTree>
    <p:extLst>
      <p:ext uri="{BB962C8B-B14F-4D97-AF65-F5344CB8AC3E}">
        <p14:creationId xmlns:p14="http://schemas.microsoft.com/office/powerpoint/2010/main" val="2569399644"/>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1714500" lvl="3" indent="-457200">
              <a:buNone/>
            </a:pPr>
            <a:endParaRPr lang="en-US" sz="1050" b="1" dirty="0" smtClean="0">
              <a:solidFill>
                <a:schemeClr val="tx1"/>
              </a:solidFill>
              <a:latin typeface="Calibri" panose="020F0502020204030204" pitchFamily="34" charset="0"/>
              <a:ea typeface="Calibri"/>
              <a:cs typeface="Calibri"/>
              <a:sym typeface="Calibri"/>
            </a:endParaRPr>
          </a:p>
          <a:p>
            <a:pPr>
              <a:buNone/>
            </a:pPr>
            <a:endParaRPr lang="en-US" sz="3600" b="1" dirty="0" smtClean="0">
              <a:solidFill>
                <a:schemeClr val="tx1"/>
              </a:solidFill>
              <a:latin typeface="Calibri" panose="020F0502020204030204" pitchFamily="34" charset="0"/>
              <a:ea typeface="Calibri"/>
              <a:cs typeface="Calibri"/>
              <a:sym typeface="Calibri"/>
            </a:endParaRPr>
          </a:p>
          <a:p>
            <a:pPr algn="ctr">
              <a:buNone/>
            </a:pPr>
            <a:endParaRPr lang="en-US" sz="2800" b="1" dirty="0" smtClean="0"/>
          </a:p>
          <a:p>
            <a:pPr algn="ctr">
              <a:buNone/>
            </a:pPr>
            <a:endParaRPr lang="en-US" sz="2800" b="1" dirty="0" smtClean="0"/>
          </a:p>
          <a:p>
            <a:pPr algn="ctr">
              <a:buNone/>
            </a:pPr>
            <a:r>
              <a:rPr lang="en-US" sz="2400" b="1" dirty="0" smtClean="0"/>
              <a:t>Mindful Movement: </a:t>
            </a:r>
          </a:p>
          <a:p>
            <a:pPr algn="ctr">
              <a:buNone/>
            </a:pPr>
            <a:r>
              <a:rPr lang="en-US" sz="2400" b="1" dirty="0" smtClean="0"/>
              <a:t>Incorporating Mindfulness into our Busy Lives</a:t>
            </a:r>
            <a:endParaRPr lang="en-US" sz="2400" dirty="0" smtClean="0"/>
          </a:p>
          <a:p>
            <a:pPr algn="ctr">
              <a:buNone/>
            </a:pPr>
            <a:r>
              <a:rPr lang="en-US" sz="1800" b="1" dirty="0" smtClean="0"/>
              <a:t>Emily </a:t>
            </a:r>
            <a:r>
              <a:rPr lang="en-US" sz="1800" b="1" dirty="0" err="1" smtClean="0"/>
              <a:t>Spaeth</a:t>
            </a:r>
            <a:r>
              <a:rPr lang="en-US" sz="1800" b="1" dirty="0" smtClean="0"/>
              <a:t>, CMT, E-RYT – Physical Therapy student</a:t>
            </a:r>
            <a:endParaRPr lang="en-US" sz="1800" dirty="0" smtClean="0"/>
          </a:p>
          <a:p>
            <a:pPr algn="ctr">
              <a:buNone/>
            </a:pPr>
            <a:endParaRPr lang="en-US" sz="2000" dirty="0" smtClean="0"/>
          </a:p>
          <a:p>
            <a:pPr algn="ctr">
              <a:buNone/>
            </a:pPr>
            <a:r>
              <a:rPr lang="en-US" sz="2000" b="1" dirty="0" smtClean="0"/>
              <a:t>You will walk away from this short presentation with tangible strategies to enhance your body awareness and increase your tolerance for stressful situations. You will also learn about some of the evidence supporting mindfulness for improving overall health, productivity, and happiness.</a:t>
            </a:r>
          </a:p>
          <a:p>
            <a:pPr>
              <a:buNone/>
            </a:pPr>
            <a:endParaRPr lang="en-US" sz="1100" dirty="0" smtClean="0"/>
          </a:p>
          <a:p>
            <a:pPr marL="1714500" lvl="3" indent="-457200" algn="ctr">
              <a:buNone/>
            </a:pPr>
            <a:endParaRPr lang="en-US" sz="6000" b="1" dirty="0" smtClean="0">
              <a:solidFill>
                <a:schemeClr val="tx1"/>
              </a:solidFill>
              <a:latin typeface="Calibri" panose="020F0502020204030204" pitchFamily="34" charset="0"/>
              <a:ea typeface="Calibri"/>
              <a:cs typeface="Calibri"/>
              <a:sym typeface="Calibri"/>
            </a:endParaRPr>
          </a:p>
          <a:p>
            <a:pPr marL="1714500" lvl="3" indent="-457200" algn="ctr">
              <a:buNone/>
            </a:pPr>
            <a:endParaRPr lang="en-US" sz="1050" b="1" dirty="0" smtClean="0">
              <a:solidFill>
                <a:schemeClr val="tx1"/>
              </a:solidFill>
              <a:latin typeface="Calibri" panose="020F0502020204030204" pitchFamily="34" charset="0"/>
              <a:ea typeface="Calibri"/>
              <a:cs typeface="Calibri"/>
              <a:sym typeface="Calibri"/>
            </a:endParaRPr>
          </a:p>
        </p:txBody>
      </p:sp>
      <p:pic>
        <p:nvPicPr>
          <p:cNvPr id="4" name="Picture 3" descr="Spaeth.jpg"/>
          <p:cNvPicPr>
            <a:picLocks noChangeAspect="1"/>
          </p:cNvPicPr>
          <p:nvPr/>
        </p:nvPicPr>
        <p:blipFill>
          <a:blip r:embed="rId3"/>
          <a:stretch>
            <a:fillRect/>
          </a:stretch>
        </p:blipFill>
        <p:spPr>
          <a:xfrm>
            <a:off x="3200400" y="533400"/>
            <a:ext cx="2895600" cy="1930400"/>
          </a:xfrm>
          <a:prstGeom prst="rect">
            <a:avLst/>
          </a:prstGeom>
        </p:spPr>
      </p:pic>
    </p:spTree>
    <p:extLst>
      <p:ext uri="{BB962C8B-B14F-4D97-AF65-F5344CB8AC3E}">
        <p14:creationId xmlns:p14="http://schemas.microsoft.com/office/powerpoint/2010/main" val="2569399644"/>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1714500" lvl="3" indent="-457200">
              <a:buNone/>
            </a:pPr>
            <a:endParaRPr lang="en-US" sz="1050" b="1" dirty="0" smtClean="0">
              <a:solidFill>
                <a:schemeClr val="tx1"/>
              </a:solidFill>
              <a:latin typeface="Calibri" panose="020F0502020204030204" pitchFamily="34" charset="0"/>
              <a:ea typeface="Calibri"/>
              <a:cs typeface="Calibri"/>
              <a:sym typeface="Calibri"/>
            </a:endParaRPr>
          </a:p>
          <a:p>
            <a:pPr>
              <a:buNone/>
            </a:pPr>
            <a:endParaRPr lang="en-US" sz="3600" b="1" dirty="0" smtClean="0">
              <a:solidFill>
                <a:schemeClr val="tx1"/>
              </a:solidFill>
              <a:latin typeface="Calibri" panose="020F0502020204030204" pitchFamily="34" charset="0"/>
              <a:ea typeface="Calibri"/>
              <a:cs typeface="Calibri"/>
              <a:sym typeface="Calibri"/>
            </a:endParaRPr>
          </a:p>
          <a:p>
            <a:pPr algn="ctr">
              <a:buNone/>
            </a:pPr>
            <a:endParaRPr lang="en-US" sz="2800" b="1" dirty="0" smtClean="0"/>
          </a:p>
          <a:p>
            <a:pPr algn="ctr">
              <a:buNone/>
            </a:pPr>
            <a:endParaRPr lang="en-US" sz="2800" b="1" dirty="0" smtClean="0"/>
          </a:p>
          <a:p>
            <a:pPr algn="ctr">
              <a:buNone/>
            </a:pPr>
            <a:endParaRPr lang="en-US" sz="2400" b="1" dirty="0" smtClean="0"/>
          </a:p>
          <a:p>
            <a:pPr algn="ctr">
              <a:buNone/>
            </a:pPr>
            <a:r>
              <a:rPr lang="en-US" sz="2400" b="1" dirty="0" smtClean="0"/>
              <a:t>Motion, Music &amp; Mindfulness:</a:t>
            </a:r>
          </a:p>
          <a:p>
            <a:pPr algn="ctr">
              <a:buNone/>
            </a:pPr>
            <a:r>
              <a:rPr lang="en-US" sz="2400" b="1" dirty="0" smtClean="0"/>
              <a:t>The Three M’s to Thrive!</a:t>
            </a:r>
            <a:endParaRPr lang="en-US" sz="2400" dirty="0" smtClean="0"/>
          </a:p>
          <a:p>
            <a:pPr algn="ctr">
              <a:buNone/>
            </a:pPr>
            <a:r>
              <a:rPr lang="en-US" sz="1800" b="1" dirty="0" err="1" smtClean="0"/>
              <a:t>Uzo</a:t>
            </a:r>
            <a:r>
              <a:rPr lang="en-US" sz="1800" b="1" dirty="0" smtClean="0"/>
              <a:t> </a:t>
            </a:r>
            <a:r>
              <a:rPr lang="en-US" sz="1800" b="1" dirty="0" err="1" smtClean="0"/>
              <a:t>Nwankpa</a:t>
            </a:r>
            <a:r>
              <a:rPr lang="en-US" sz="1800" b="1" dirty="0" smtClean="0"/>
              <a:t>, MSN, RN – Nursing faculty</a:t>
            </a:r>
            <a:endParaRPr lang="en-US" sz="1800" dirty="0" smtClean="0"/>
          </a:p>
          <a:p>
            <a:pPr algn="ctr">
              <a:buNone/>
            </a:pPr>
            <a:endParaRPr lang="en-US" sz="2000" dirty="0" smtClean="0"/>
          </a:p>
          <a:p>
            <a:pPr algn="ctr">
              <a:spcBef>
                <a:spcPts val="0"/>
              </a:spcBef>
              <a:buNone/>
            </a:pPr>
            <a:r>
              <a:rPr lang="en-US" sz="2000" b="1" dirty="0" smtClean="0"/>
              <a:t>Connect the ancient soul with the body using a combination of intentional movement, music and the breath.</a:t>
            </a:r>
          </a:p>
          <a:p>
            <a:pPr algn="ctr">
              <a:spcBef>
                <a:spcPts val="0"/>
              </a:spcBef>
              <a:buNone/>
            </a:pPr>
            <a:r>
              <a:rPr lang="en-US" sz="2000" b="1" dirty="0" smtClean="0"/>
              <a:t>Be prepared to move the body!</a:t>
            </a:r>
          </a:p>
          <a:p>
            <a:pPr>
              <a:buNone/>
            </a:pPr>
            <a:endParaRPr lang="en-US" sz="1100" dirty="0" smtClean="0"/>
          </a:p>
          <a:p>
            <a:pPr marL="1714500" lvl="3" indent="-457200" algn="ctr">
              <a:buNone/>
            </a:pPr>
            <a:endParaRPr lang="en-US" sz="6000" b="1" dirty="0" smtClean="0">
              <a:solidFill>
                <a:schemeClr val="tx1"/>
              </a:solidFill>
              <a:latin typeface="Calibri" panose="020F0502020204030204" pitchFamily="34" charset="0"/>
              <a:ea typeface="Calibri"/>
              <a:cs typeface="Calibri"/>
              <a:sym typeface="Calibri"/>
            </a:endParaRPr>
          </a:p>
          <a:p>
            <a:pPr marL="1714500" lvl="3" indent="-457200" algn="ctr">
              <a:buNone/>
            </a:pPr>
            <a:endParaRPr lang="en-US" sz="1050" b="1" dirty="0" smtClean="0">
              <a:solidFill>
                <a:schemeClr val="tx1"/>
              </a:solidFill>
              <a:latin typeface="Calibri" panose="020F0502020204030204" pitchFamily="34" charset="0"/>
              <a:ea typeface="Calibri"/>
              <a:cs typeface="Calibri"/>
              <a:sym typeface="Calibri"/>
            </a:endParaRPr>
          </a:p>
        </p:txBody>
      </p:sp>
      <p:pic>
        <p:nvPicPr>
          <p:cNvPr id="5" name="Picture 4" descr="Movement.jpg"/>
          <p:cNvPicPr>
            <a:picLocks noChangeAspect="1"/>
          </p:cNvPicPr>
          <p:nvPr/>
        </p:nvPicPr>
        <p:blipFill>
          <a:blip r:embed="rId3"/>
          <a:stretch>
            <a:fillRect/>
          </a:stretch>
        </p:blipFill>
        <p:spPr>
          <a:xfrm>
            <a:off x="3200400" y="762000"/>
            <a:ext cx="2930769" cy="1905000"/>
          </a:xfrm>
          <a:prstGeom prst="rect">
            <a:avLst/>
          </a:prstGeom>
        </p:spPr>
      </p:pic>
    </p:spTree>
    <p:extLst>
      <p:ext uri="{BB962C8B-B14F-4D97-AF65-F5344CB8AC3E}">
        <p14:creationId xmlns:p14="http://schemas.microsoft.com/office/powerpoint/2010/main" val="2569399644"/>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1714500" lvl="3" indent="-457200">
              <a:buNone/>
            </a:pPr>
            <a:endParaRPr lang="en-US" sz="1050" b="1" dirty="0" smtClean="0">
              <a:solidFill>
                <a:schemeClr val="tx1"/>
              </a:solidFill>
              <a:latin typeface="Calibri" panose="020F0502020204030204" pitchFamily="34" charset="0"/>
              <a:ea typeface="Calibri"/>
              <a:cs typeface="Calibri"/>
              <a:sym typeface="Calibri"/>
            </a:endParaRPr>
          </a:p>
          <a:p>
            <a:pPr>
              <a:buNone/>
            </a:pPr>
            <a:endParaRPr lang="en-US" sz="3600" b="1" dirty="0" smtClean="0">
              <a:solidFill>
                <a:schemeClr val="tx1"/>
              </a:solidFill>
              <a:latin typeface="Calibri" panose="020F0502020204030204" pitchFamily="34" charset="0"/>
              <a:ea typeface="Calibri"/>
              <a:cs typeface="Calibri"/>
              <a:sym typeface="Calibri"/>
            </a:endParaRPr>
          </a:p>
          <a:p>
            <a:pPr algn="ctr">
              <a:buNone/>
            </a:pPr>
            <a:endParaRPr lang="en-US" sz="2800" b="1" dirty="0" smtClean="0"/>
          </a:p>
          <a:p>
            <a:pPr algn="ctr">
              <a:buNone/>
            </a:pPr>
            <a:endParaRPr lang="en-US" sz="2800" b="1" dirty="0" smtClean="0"/>
          </a:p>
          <a:p>
            <a:pPr algn="ctr">
              <a:buNone/>
            </a:pPr>
            <a:r>
              <a:rPr lang="en-US" sz="2400" b="1" dirty="0" smtClean="0"/>
              <a:t>Meditation:</a:t>
            </a:r>
          </a:p>
          <a:p>
            <a:pPr algn="ctr">
              <a:buNone/>
            </a:pPr>
            <a:r>
              <a:rPr lang="en-US" sz="2400" b="1" dirty="0" smtClean="0"/>
              <a:t>More heart, more resilience, more inspiration</a:t>
            </a:r>
            <a:endParaRPr lang="en-US" sz="2400" dirty="0" smtClean="0"/>
          </a:p>
          <a:p>
            <a:pPr algn="ctr">
              <a:buNone/>
            </a:pPr>
            <a:r>
              <a:rPr lang="en-US" sz="1800" b="1" dirty="0" smtClean="0"/>
              <a:t>Charles Ryan - ABSN student &amp; meditation instructor</a:t>
            </a:r>
          </a:p>
          <a:p>
            <a:pPr algn="ctr">
              <a:buNone/>
            </a:pPr>
            <a:endParaRPr lang="en-US" sz="1800" b="1" dirty="0" smtClean="0"/>
          </a:p>
          <a:p>
            <a:pPr algn="ctr">
              <a:spcBef>
                <a:spcPts val="0"/>
              </a:spcBef>
              <a:buNone/>
            </a:pPr>
            <a:r>
              <a:rPr lang="en-US" sz="2000" b="1" dirty="0" smtClean="0"/>
              <a:t>The more you get to know yourself inside,</a:t>
            </a:r>
          </a:p>
          <a:p>
            <a:pPr algn="ctr">
              <a:spcBef>
                <a:spcPts val="0"/>
              </a:spcBef>
              <a:buNone/>
            </a:pPr>
            <a:r>
              <a:rPr lang="en-US" sz="2000" b="1" dirty="0" smtClean="0"/>
              <a:t>the more you can make choices and optimize yourself</a:t>
            </a:r>
          </a:p>
          <a:p>
            <a:pPr algn="ctr">
              <a:spcBef>
                <a:spcPts val="0"/>
              </a:spcBef>
              <a:buNone/>
            </a:pPr>
            <a:r>
              <a:rPr lang="en-US" sz="2000" b="1" dirty="0" smtClean="0"/>
              <a:t>to be anything you want to be.</a:t>
            </a:r>
          </a:p>
          <a:p>
            <a:pPr algn="ctr">
              <a:spcBef>
                <a:spcPts val="0"/>
              </a:spcBef>
              <a:buNone/>
            </a:pPr>
            <a:r>
              <a:rPr lang="en-US" sz="2000" b="1" dirty="0" smtClean="0"/>
              <a:t>This will be an experiential and interactive talk</a:t>
            </a:r>
          </a:p>
          <a:p>
            <a:pPr algn="ctr">
              <a:spcBef>
                <a:spcPts val="0"/>
              </a:spcBef>
              <a:buNone/>
            </a:pPr>
            <a:r>
              <a:rPr lang="en-US" sz="2000" b="1" dirty="0" smtClean="0"/>
              <a:t>with 2+ short meditations included.</a:t>
            </a:r>
          </a:p>
          <a:p>
            <a:pPr>
              <a:buNone/>
            </a:pPr>
            <a:endParaRPr lang="en-US" sz="1100" dirty="0" smtClean="0"/>
          </a:p>
          <a:p>
            <a:pPr marL="1714500" lvl="3" indent="-457200" algn="ctr">
              <a:buNone/>
            </a:pPr>
            <a:endParaRPr lang="en-US" sz="6000" b="1" dirty="0" smtClean="0">
              <a:solidFill>
                <a:schemeClr val="tx1"/>
              </a:solidFill>
              <a:latin typeface="Calibri" panose="020F0502020204030204" pitchFamily="34" charset="0"/>
              <a:ea typeface="Calibri"/>
              <a:cs typeface="Calibri"/>
              <a:sym typeface="Calibri"/>
            </a:endParaRPr>
          </a:p>
          <a:p>
            <a:pPr marL="1714500" lvl="3" indent="-457200" algn="ctr">
              <a:buNone/>
            </a:pPr>
            <a:endParaRPr lang="en-US" sz="1050" b="1" dirty="0" smtClean="0">
              <a:solidFill>
                <a:schemeClr val="tx1"/>
              </a:solidFill>
              <a:latin typeface="Calibri" panose="020F0502020204030204" pitchFamily="34" charset="0"/>
              <a:ea typeface="Calibri"/>
              <a:cs typeface="Calibri"/>
              <a:sym typeface="Calibri"/>
            </a:endParaRPr>
          </a:p>
        </p:txBody>
      </p:sp>
      <p:pic>
        <p:nvPicPr>
          <p:cNvPr id="4" name="Picture 3" descr="Meditation 01.jpg"/>
          <p:cNvPicPr>
            <a:picLocks noChangeAspect="1"/>
          </p:cNvPicPr>
          <p:nvPr/>
        </p:nvPicPr>
        <p:blipFill>
          <a:blip r:embed="rId3"/>
          <a:stretch>
            <a:fillRect/>
          </a:stretch>
        </p:blipFill>
        <p:spPr>
          <a:xfrm>
            <a:off x="3048000" y="609600"/>
            <a:ext cx="3136232" cy="1752600"/>
          </a:xfrm>
          <a:prstGeom prst="rect">
            <a:avLst/>
          </a:prstGeom>
        </p:spPr>
      </p:pic>
    </p:spTree>
    <p:extLst>
      <p:ext uri="{BB962C8B-B14F-4D97-AF65-F5344CB8AC3E}">
        <p14:creationId xmlns:p14="http://schemas.microsoft.com/office/powerpoint/2010/main" val="2569399644"/>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SMU </a:t>
            </a:r>
            <a:r>
              <a:rPr lang="en-US" sz="4800" b="1" i="1" u="sng" dirty="0">
                <a:solidFill>
                  <a:schemeClr val="tx1"/>
                </a:solidFill>
                <a:effectLst>
                  <a:outerShdw blurRad="38100" dist="38100" dir="2700000" algn="tl">
                    <a:srgbClr val="000000">
                      <a:alpha val="43137"/>
                    </a:srgbClr>
                  </a:outerShdw>
                </a:effectLst>
                <a:latin typeface="Calibri" panose="020F0502020204030204" pitchFamily="34" charset="0"/>
                <a:ea typeface="Calibri"/>
                <a:cs typeface="Calibri"/>
                <a:sym typeface="Calibri"/>
              </a:rPr>
              <a:t>Health &amp; Wellness</a:t>
            </a:r>
            <a:endParaRPr lang="en-US" sz="4800" b="1" dirty="0" smtClean="0">
              <a:solidFill>
                <a:schemeClr val="tx1"/>
              </a:solidFill>
              <a:latin typeface="Calibri" panose="020F0502020204030204" pitchFamily="34" charset="0"/>
              <a:ea typeface="Calibri"/>
              <a:cs typeface="Calibri"/>
              <a:sym typeface="Calibri"/>
            </a:endParaRPr>
          </a:p>
          <a:p>
            <a:pPr marL="400050" lvl="1" indent="0" algn="ctr">
              <a:buNone/>
            </a:pPr>
            <a:r>
              <a:rPr lang="en-US" sz="4800" b="1" dirty="0">
                <a:solidFill>
                  <a:schemeClr val="tx1"/>
                </a:solidFill>
                <a:latin typeface="Calibri" panose="020F0502020204030204" pitchFamily="34" charset="0"/>
                <a:ea typeface="Calibri"/>
                <a:cs typeface="Calibri"/>
                <a:sym typeface="Calibri"/>
              </a:rPr>
              <a:t> </a:t>
            </a:r>
            <a:r>
              <a:rPr lang="en-US" sz="4800" b="1" dirty="0" smtClean="0">
                <a:solidFill>
                  <a:schemeClr val="tx1"/>
                </a:solidFill>
                <a:latin typeface="Calibri" panose="020F0502020204030204" pitchFamily="34" charset="0"/>
                <a:ea typeface="Calibri"/>
                <a:cs typeface="Calibri"/>
                <a:sym typeface="Calibri"/>
              </a:rPr>
              <a:t>  Institutional </a:t>
            </a:r>
            <a:r>
              <a:rPr lang="en-US" sz="4800" b="1" smtClean="0">
                <a:solidFill>
                  <a:schemeClr val="tx1"/>
                </a:solidFill>
                <a:latin typeface="Calibri" panose="020F0502020204030204" pitchFamily="34" charset="0"/>
                <a:ea typeface="Calibri"/>
                <a:cs typeface="Calibri"/>
                <a:sym typeface="Calibri"/>
              </a:rPr>
              <a:t>Learning Outcome #8:</a:t>
            </a:r>
            <a:endParaRPr lang="en-US" sz="4800" b="1" dirty="0">
              <a:solidFill>
                <a:schemeClr val="tx1"/>
              </a:solidFill>
              <a:latin typeface="Calibri" panose="020F0502020204030204" pitchFamily="34" charset="0"/>
              <a:ea typeface="Calibri"/>
              <a:cs typeface="Calibri"/>
              <a:sym typeface="Calibri"/>
            </a:endParaRPr>
          </a:p>
          <a:p>
            <a:pPr marL="203200" indent="0">
              <a:buNone/>
            </a:pPr>
            <a:endParaRPr lang="en-US" sz="900" b="1" dirty="0" smtClean="0">
              <a:latin typeface="Calibri" panose="020F0502020204030204" pitchFamily="34" charset="0"/>
            </a:endParaRPr>
          </a:p>
          <a:p>
            <a:pPr marL="203200" indent="0" algn="ctr">
              <a:buNone/>
            </a:pPr>
            <a:r>
              <a:rPr lang="en-US" sz="3600" b="1" i="1" dirty="0">
                <a:latin typeface="Calibri" panose="020F0502020204030204" pitchFamily="34" charset="0"/>
              </a:rPr>
              <a:t>Demonstrate the ability to care for self, specifically in the  physical, emotional,  and spiritual realms, in order to increase career satisfaction and effectiveness.</a:t>
            </a:r>
            <a:endParaRPr lang="en-US" sz="3600" b="1" i="1"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2204337079"/>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857250" lvl="1" indent="-457200">
              <a:buNone/>
            </a:pPr>
            <a:endParaRPr lang="en-US" sz="3600" b="1" i="0" u="none" strike="noStrike" cap="none" dirty="0" smtClean="0">
              <a:solidFill>
                <a:schemeClr val="tx1"/>
              </a:solidFill>
              <a:latin typeface="Calibri" panose="020F0502020204030204" pitchFamily="34" charset="0"/>
              <a:ea typeface="Calibri"/>
              <a:cs typeface="Calibri"/>
              <a:sym typeface="Calibri"/>
            </a:endParaRPr>
          </a:p>
          <a:p>
            <a:pPr marL="857250" lvl="1"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Arial" panose="020B0604020202020204" pitchFamily="34" charset="0"/>
              <a:buChar char="•"/>
            </a:pPr>
            <a:endParaRPr lang="en-US" sz="3600" b="1" i="0" u="none" strike="noStrike" cap="none" dirty="0" smtClean="0">
              <a:solidFill>
                <a:schemeClr val="tx1"/>
              </a:solidFill>
              <a:latin typeface="Calibri" panose="020F0502020204030204" pitchFamily="34" charset="0"/>
              <a:ea typeface="Calibri"/>
              <a:cs typeface="Calibri"/>
              <a:sym typeface="Calibri"/>
            </a:endParaRPr>
          </a:p>
          <a:p>
            <a:pPr marL="857250" lvl="1" indent="-457200">
              <a:buFont typeface="Arial" panose="020B0604020202020204" pitchFamily="34" charset="0"/>
              <a:buChar char="•"/>
            </a:pPr>
            <a:endParaRPr lang="en-US" sz="1100" b="1" dirty="0" smtClean="0">
              <a:solidFill>
                <a:schemeClr val="tx1"/>
              </a:solidFill>
              <a:latin typeface="Calibri" panose="020F0502020204030204" pitchFamily="34" charset="0"/>
              <a:ea typeface="Calibri"/>
              <a:cs typeface="Calibri"/>
              <a:sym typeface="Calibri"/>
            </a:endParaRPr>
          </a:p>
          <a:p>
            <a:pPr marL="857250" lvl="1"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Founded in 1909 - Nursing</a:t>
            </a:r>
          </a:p>
          <a:p>
            <a:pPr marL="857250" lvl="1"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WASC accredited</a:t>
            </a:r>
          </a:p>
          <a:p>
            <a:pPr marL="857250" lvl="1"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Private, not-for-profit</a:t>
            </a:r>
          </a:p>
          <a:p>
            <a:pPr marL="857250" lvl="1"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1,900 students</a:t>
            </a:r>
          </a:p>
          <a:p>
            <a:pPr marL="857250" lvl="1"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Wingdings" panose="05000000000000000000" pitchFamily="2" charset="2"/>
              <a:buChar char="§"/>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pic>
        <p:nvPicPr>
          <p:cNvPr id="3" name="Picture 2" descr="LOGO.png"/>
          <p:cNvPicPr>
            <a:picLocks noChangeAspect="1"/>
          </p:cNvPicPr>
          <p:nvPr/>
        </p:nvPicPr>
        <p:blipFill>
          <a:blip r:embed="rId3"/>
          <a:stretch>
            <a:fillRect/>
          </a:stretch>
        </p:blipFill>
        <p:spPr>
          <a:xfrm>
            <a:off x="1981200" y="762000"/>
            <a:ext cx="5486400" cy="1914144"/>
          </a:xfrm>
          <a:prstGeom prst="rect">
            <a:avLst/>
          </a:prstGeom>
        </p:spPr>
      </p:pic>
    </p:spTree>
    <p:extLst>
      <p:ext uri="{BB962C8B-B14F-4D97-AF65-F5344CB8AC3E}">
        <p14:creationId xmlns:p14="http://schemas.microsoft.com/office/powerpoint/2010/main" val="1216161657"/>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6" y="1066800"/>
            <a:ext cx="7992533" cy="4495800"/>
          </a:xfrm>
          <a:prstGeom prst="rect">
            <a:avLst/>
          </a:prstGeom>
        </p:spPr>
      </p:pic>
    </p:spTree>
    <p:extLst>
      <p:ext uri="{BB962C8B-B14F-4D97-AF65-F5344CB8AC3E}">
        <p14:creationId xmlns:p14="http://schemas.microsoft.com/office/powerpoint/2010/main" val="2071558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857250" lvl="1" indent="-457200">
              <a:buNone/>
            </a:pPr>
            <a:endParaRPr lang="en-US" sz="3600" b="1" i="0" u="none" strike="noStrike" cap="none" dirty="0" smtClean="0">
              <a:solidFill>
                <a:schemeClr val="tx1"/>
              </a:solidFill>
              <a:latin typeface="Calibri" panose="020F0502020204030204" pitchFamily="34" charset="0"/>
              <a:ea typeface="Calibri"/>
              <a:cs typeface="Calibri"/>
              <a:sym typeface="Calibri"/>
            </a:endParaRPr>
          </a:p>
          <a:p>
            <a:pPr marL="857250" lvl="1"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Arial" panose="020B0604020202020204" pitchFamily="34" charset="0"/>
              <a:buChar char="•"/>
            </a:pPr>
            <a:endParaRPr lang="en-US" sz="3600" b="1" i="0" u="none" strike="noStrike" cap="none" dirty="0" smtClean="0">
              <a:solidFill>
                <a:schemeClr val="tx1"/>
              </a:solidFill>
              <a:latin typeface="Calibri" panose="020F0502020204030204" pitchFamily="34" charset="0"/>
              <a:ea typeface="Calibri"/>
              <a:cs typeface="Calibri"/>
              <a:sym typeface="Calibri"/>
            </a:endParaRPr>
          </a:p>
          <a:p>
            <a:pPr marL="857250" lvl="1"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Average graduation rate: 95%</a:t>
            </a:r>
          </a:p>
          <a:p>
            <a:pPr marL="857250" lvl="1"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1st</a:t>
            </a:r>
            <a:r>
              <a:rPr lang="en-US" sz="3600" b="1" i="0" u="none" strike="noStrike" cap="none" dirty="0" smtClean="0">
                <a:solidFill>
                  <a:schemeClr val="tx1"/>
                </a:solidFill>
                <a:latin typeface="Calibri" panose="020F0502020204030204" pitchFamily="34" charset="0"/>
                <a:ea typeface="Calibri"/>
                <a:cs typeface="Calibri"/>
                <a:sym typeface="Calibri"/>
              </a:rPr>
              <a:t> time licensure pass rates: 85-95%</a:t>
            </a:r>
          </a:p>
          <a:p>
            <a:pPr marL="857250" lvl="1" indent="-457200">
              <a:buFont typeface="Arial" panose="020B0604020202020204" pitchFamily="34" charset="0"/>
              <a:buChar char="•"/>
            </a:pPr>
            <a:r>
              <a:rPr lang="en-US" sz="3600" b="1" i="0" u="none" strike="noStrike" cap="none" dirty="0" smtClean="0">
                <a:solidFill>
                  <a:schemeClr val="tx1"/>
                </a:solidFill>
                <a:latin typeface="Calibri" panose="020F0502020204030204" pitchFamily="34" charset="0"/>
                <a:ea typeface="Calibri"/>
                <a:cs typeface="Calibri"/>
                <a:sym typeface="Calibri"/>
              </a:rPr>
              <a:t>Employment rate within </a:t>
            </a:r>
            <a:r>
              <a:rPr lang="en-US" sz="3600" b="1" dirty="0" smtClean="0">
                <a:solidFill>
                  <a:schemeClr val="tx1"/>
                </a:solidFill>
                <a:latin typeface="Calibri" panose="020F0502020204030204" pitchFamily="34" charset="0"/>
                <a:ea typeface="Calibri"/>
                <a:cs typeface="Calibri"/>
                <a:sym typeface="Calibri"/>
              </a:rPr>
              <a:t>1 year of graduation: 97%</a:t>
            </a:r>
            <a:endParaRPr lang="en-US" sz="3600" b="1" i="0" u="none" strike="noStrike" cap="none" dirty="0" smtClean="0">
              <a:solidFill>
                <a:schemeClr val="tx1"/>
              </a:solidFill>
              <a:latin typeface="Calibri" panose="020F0502020204030204" pitchFamily="34" charset="0"/>
              <a:ea typeface="Calibri"/>
              <a:cs typeface="Calibri"/>
              <a:sym typeface="Calibri"/>
            </a:endParaRPr>
          </a:p>
          <a:p>
            <a:pPr marL="857250" lvl="1" indent="-457200">
              <a:buFont typeface="Wingdings" panose="05000000000000000000" pitchFamily="2" charset="2"/>
              <a:buChar char="§"/>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pic>
        <p:nvPicPr>
          <p:cNvPr id="3" name="Picture 2" descr="LOGO.png"/>
          <p:cNvPicPr>
            <a:picLocks noChangeAspect="1"/>
          </p:cNvPicPr>
          <p:nvPr/>
        </p:nvPicPr>
        <p:blipFill>
          <a:blip r:embed="rId3"/>
          <a:stretch>
            <a:fillRect/>
          </a:stretch>
        </p:blipFill>
        <p:spPr>
          <a:xfrm>
            <a:off x="1981200" y="762000"/>
            <a:ext cx="5486400" cy="1914144"/>
          </a:xfrm>
          <a:prstGeom prst="rect">
            <a:avLst/>
          </a:prstGeom>
        </p:spPr>
      </p:pic>
    </p:spTree>
    <p:extLst>
      <p:ext uri="{BB962C8B-B14F-4D97-AF65-F5344CB8AC3E}">
        <p14:creationId xmlns:p14="http://schemas.microsoft.com/office/powerpoint/2010/main" val="2569399644"/>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smtClean="0">
              <a:solidFill>
                <a:schemeClr val="tx1"/>
              </a:solidFill>
              <a:latin typeface="Calibri" panose="020F0502020204030204" pitchFamily="34" charset="0"/>
              <a:ea typeface="Calibri"/>
            </a:endParaRPr>
          </a:p>
          <a:p>
            <a:pPr marL="857250" lvl="1" indent="-457200">
              <a:buNone/>
            </a:pPr>
            <a:endParaRPr lang="en-US" sz="3600" b="1" i="0" u="none" strike="noStrike" cap="none" dirty="0" smtClean="0">
              <a:solidFill>
                <a:schemeClr val="tx1"/>
              </a:solidFill>
              <a:latin typeface="Calibri" panose="020F0502020204030204" pitchFamily="34" charset="0"/>
              <a:ea typeface="Calibri"/>
              <a:cs typeface="Calibri"/>
              <a:sym typeface="Calibri"/>
            </a:endParaRPr>
          </a:p>
          <a:p>
            <a:pPr marL="857250" lvl="1" indent="-457200">
              <a:buFont typeface="Arial" panose="020B0604020202020204" pitchFamily="34" charset="0"/>
              <a:buChar char="•"/>
            </a:pPr>
            <a:endParaRPr lang="en-US" sz="3600" b="1" dirty="0" smtClean="0">
              <a:solidFill>
                <a:schemeClr val="tx1"/>
              </a:solidFill>
              <a:latin typeface="Calibri" panose="020F0502020204030204" pitchFamily="34" charset="0"/>
              <a:ea typeface="Calibri"/>
              <a:cs typeface="Calibri"/>
              <a:sym typeface="Calibri"/>
            </a:endParaRPr>
          </a:p>
          <a:p>
            <a:pPr marL="857250" lvl="1" indent="-457200">
              <a:buFont typeface="Arial" panose="020B0604020202020204" pitchFamily="34" charset="0"/>
              <a:buChar char="•"/>
            </a:pPr>
            <a:endParaRPr lang="en-US" sz="3600" b="1" i="0" u="none" strike="noStrike" cap="none" dirty="0" smtClean="0">
              <a:solidFill>
                <a:schemeClr val="tx1"/>
              </a:solidFill>
              <a:latin typeface="Calibri" panose="020F0502020204030204" pitchFamily="34" charset="0"/>
              <a:ea typeface="Calibri"/>
              <a:cs typeface="Calibri"/>
              <a:sym typeface="Calibri"/>
            </a:endParaRPr>
          </a:p>
          <a:p>
            <a:pPr marL="857250" lvl="1" indent="-457200">
              <a:buFont typeface="Arial" panose="020B0604020202020204" pitchFamily="34" charset="0"/>
              <a:buChar char="•"/>
            </a:pPr>
            <a:r>
              <a:rPr lang="en-US" sz="3600" b="1" dirty="0" smtClean="0">
                <a:solidFill>
                  <a:schemeClr val="tx1"/>
                </a:solidFill>
                <a:latin typeface="Calibri" panose="020F0502020204030204" pitchFamily="34" charset="0"/>
                <a:ea typeface="Calibri"/>
                <a:cs typeface="Calibri"/>
                <a:sym typeface="Calibri"/>
              </a:rPr>
              <a:t>Academic Resource Center</a:t>
            </a:r>
          </a:p>
          <a:p>
            <a:pPr marL="2171700" lvl="4" indent="-457200">
              <a:buNone/>
            </a:pPr>
            <a:r>
              <a:rPr lang="en-US" sz="2800" b="1" i="0" u="none" strike="noStrike" cap="none" dirty="0" smtClean="0">
                <a:solidFill>
                  <a:schemeClr val="tx1"/>
                </a:solidFill>
                <a:latin typeface="Calibri" panose="020F0502020204030204" pitchFamily="34" charset="0"/>
                <a:ea typeface="Calibri"/>
                <a:cs typeface="Calibri"/>
                <a:sym typeface="Calibri"/>
              </a:rPr>
              <a:t>Academic coaching</a:t>
            </a:r>
          </a:p>
          <a:p>
            <a:pPr marL="2171700" lvl="4" indent="-457200">
              <a:buNone/>
            </a:pPr>
            <a:r>
              <a:rPr lang="en-US" sz="2800" b="1" i="0" u="none" strike="noStrike" cap="none" dirty="0" smtClean="0">
                <a:solidFill>
                  <a:schemeClr val="tx1"/>
                </a:solidFill>
                <a:latin typeface="Calibri" panose="020F0502020204030204" pitchFamily="34" charset="0"/>
                <a:ea typeface="Calibri"/>
                <a:cs typeface="Calibri"/>
                <a:sym typeface="Calibri"/>
              </a:rPr>
              <a:t>Peer Tutoring program</a:t>
            </a:r>
          </a:p>
          <a:p>
            <a:pPr marL="2171700" lvl="4" indent="-457200">
              <a:buNone/>
            </a:pPr>
            <a:r>
              <a:rPr lang="en-US" sz="2800" b="1" dirty="0" smtClean="0">
                <a:solidFill>
                  <a:schemeClr val="tx1"/>
                </a:solidFill>
                <a:latin typeface="Calibri" panose="020F0502020204030204" pitchFamily="34" charset="0"/>
                <a:ea typeface="Calibri"/>
                <a:cs typeface="Calibri"/>
                <a:sym typeface="Calibri"/>
              </a:rPr>
              <a:t>Academic Success workshops</a:t>
            </a:r>
            <a:endParaRPr lang="en-US" sz="2800" b="1" i="0" u="none" strike="noStrike" cap="none" dirty="0" smtClean="0">
              <a:solidFill>
                <a:schemeClr val="tx1"/>
              </a:solidFill>
              <a:latin typeface="Calibri" panose="020F0502020204030204" pitchFamily="34" charset="0"/>
              <a:ea typeface="Calibri"/>
              <a:cs typeface="Calibri"/>
              <a:sym typeface="Calibri"/>
            </a:endParaRPr>
          </a:p>
          <a:p>
            <a:pPr marL="857250" lvl="1" indent="-457200">
              <a:buFont typeface="Wingdings" panose="05000000000000000000" pitchFamily="2" charset="2"/>
              <a:buChar char="§"/>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pic>
        <p:nvPicPr>
          <p:cNvPr id="3" name="Picture 2" descr="LOGO.png"/>
          <p:cNvPicPr>
            <a:picLocks noChangeAspect="1"/>
          </p:cNvPicPr>
          <p:nvPr/>
        </p:nvPicPr>
        <p:blipFill>
          <a:blip r:embed="rId3"/>
          <a:stretch>
            <a:fillRect/>
          </a:stretch>
        </p:blipFill>
        <p:spPr>
          <a:xfrm>
            <a:off x="1981200" y="762000"/>
            <a:ext cx="5486400" cy="1914144"/>
          </a:xfrm>
          <a:prstGeom prst="rect">
            <a:avLst/>
          </a:prstGeom>
        </p:spPr>
      </p:pic>
    </p:spTree>
    <p:extLst>
      <p:ext uri="{BB962C8B-B14F-4D97-AF65-F5344CB8AC3E}">
        <p14:creationId xmlns:p14="http://schemas.microsoft.com/office/powerpoint/2010/main" val="2569399644"/>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MINDFULNESS: WHAT?</a:t>
            </a:r>
            <a:endParaRPr lang="en-US" sz="4800" b="1" dirty="0">
              <a:solidFill>
                <a:schemeClr val="tx1"/>
              </a:solidFill>
              <a:latin typeface="Calibri" panose="020F0502020204030204" pitchFamily="34" charset="0"/>
              <a:ea typeface="Calibri"/>
              <a:cs typeface="Calibri"/>
              <a:sym typeface="Calibri"/>
            </a:endParaRPr>
          </a:p>
          <a:p>
            <a:pPr marL="203200" indent="0">
              <a:buNone/>
            </a:pPr>
            <a:endParaRPr lang="en-US" sz="900" b="1" dirty="0" smtClean="0">
              <a:latin typeface="Calibri" panose="020F0502020204030204" pitchFamily="34" charset="0"/>
            </a:endParaRPr>
          </a:p>
          <a:p>
            <a:pPr marL="203200" indent="0" algn="ctr">
              <a:buNone/>
            </a:pPr>
            <a:r>
              <a:rPr lang="en-US" sz="4000" b="1" dirty="0" smtClean="0">
                <a:latin typeface="Calibri" panose="020F0502020204030204" pitchFamily="34" charset="0"/>
              </a:rPr>
              <a:t>The </a:t>
            </a:r>
            <a:r>
              <a:rPr lang="en-US" sz="4000" b="1" dirty="0">
                <a:latin typeface="Calibri" panose="020F0502020204030204" pitchFamily="34" charset="0"/>
              </a:rPr>
              <a:t>practice of being aware of your body, mind, and feelings in the present </a:t>
            </a:r>
            <a:r>
              <a:rPr lang="en-US" sz="4000" b="1" dirty="0" smtClean="0">
                <a:latin typeface="Calibri" panose="020F0502020204030204" pitchFamily="34" charset="0"/>
              </a:rPr>
              <a:t>moment.</a:t>
            </a:r>
          </a:p>
          <a:p>
            <a:pPr marL="203200" indent="0" algn="ctr">
              <a:buNone/>
            </a:pPr>
            <a:endParaRPr lang="en-US" sz="1000" b="1" dirty="0" smtClean="0">
              <a:latin typeface="Calibri" panose="020F0502020204030204" pitchFamily="34" charset="0"/>
            </a:endParaRPr>
          </a:p>
          <a:p>
            <a:pPr marL="203200" indent="0" algn="ctr">
              <a:buNone/>
            </a:pPr>
            <a:r>
              <a:rPr lang="en-US" sz="2800" b="1" dirty="0" smtClean="0">
                <a:latin typeface="Calibri" panose="020F0502020204030204" pitchFamily="34" charset="0"/>
              </a:rPr>
              <a:t>(Cambridge Dictionary)</a:t>
            </a:r>
            <a:endParaRPr lang="en-US" sz="2800" b="1" dirty="0">
              <a:latin typeface="Calibri" panose="020F0502020204030204" pitchFamily="34" charset="0"/>
            </a:endParaRPr>
          </a:p>
          <a:p>
            <a:pPr marL="400050" lvl="1" indent="0">
              <a:buNone/>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2265181683"/>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609600"/>
            <a:ext cx="8229600" cy="5486399"/>
          </a:xfrm>
          <a:prstGeom prst="rect">
            <a:avLst/>
          </a:prstGeom>
          <a:noFill/>
          <a:ln>
            <a:noFill/>
          </a:ln>
        </p:spPr>
        <p:txBody>
          <a:bodyPr lIns="91425" tIns="45700" rIns="91425" bIns="45700" anchor="t" anchorCtr="0">
            <a:noAutofit/>
          </a:bodyPr>
          <a:lstStyle/>
          <a:p>
            <a:pPr marL="400050" lvl="1" indent="0">
              <a:buNone/>
            </a:pPr>
            <a:endParaRPr lang="en-US" sz="1000" b="1" i="1" dirty="0">
              <a:solidFill>
                <a:schemeClr val="tx1"/>
              </a:solidFill>
              <a:latin typeface="Calibri" panose="020F0502020204030204" pitchFamily="34" charset="0"/>
              <a:ea typeface="Calibri"/>
            </a:endParaRPr>
          </a:p>
          <a:p>
            <a:pPr marL="400050" lvl="1" indent="0" algn="ctr">
              <a:buNone/>
            </a:pPr>
            <a:r>
              <a:rPr lang="en-US" sz="4800" b="1" dirty="0" smtClean="0">
                <a:solidFill>
                  <a:schemeClr val="tx1"/>
                </a:solidFill>
                <a:latin typeface="Calibri" panose="020F0502020204030204" pitchFamily="34" charset="0"/>
                <a:ea typeface="Calibri"/>
                <a:cs typeface="Calibri"/>
                <a:sym typeface="Calibri"/>
              </a:rPr>
              <a:t>MINDFULNESS: WHAT?</a:t>
            </a:r>
            <a:endParaRPr lang="en-US" sz="4800" b="1" dirty="0">
              <a:solidFill>
                <a:schemeClr val="tx1"/>
              </a:solidFill>
              <a:latin typeface="Calibri" panose="020F0502020204030204" pitchFamily="34" charset="0"/>
              <a:ea typeface="Calibri"/>
              <a:cs typeface="Calibri"/>
              <a:sym typeface="Calibri"/>
            </a:endParaRPr>
          </a:p>
          <a:p>
            <a:pPr marL="203200" indent="0">
              <a:buNone/>
            </a:pPr>
            <a:endParaRPr lang="en-US" sz="900" b="1" dirty="0" smtClean="0">
              <a:latin typeface="Calibri" panose="020F0502020204030204" pitchFamily="34" charset="0"/>
            </a:endParaRPr>
          </a:p>
          <a:p>
            <a:pPr marL="203200" indent="0" algn="ctr">
              <a:buNone/>
            </a:pPr>
            <a:r>
              <a:rPr lang="en-US" sz="4000" b="1" dirty="0" smtClean="0">
                <a:latin typeface="Calibri" panose="020F0502020204030204" pitchFamily="34" charset="0"/>
              </a:rPr>
              <a:t>Mindfulness </a:t>
            </a:r>
            <a:r>
              <a:rPr lang="en-US" sz="4000" b="1" dirty="0">
                <a:latin typeface="Calibri" panose="020F0502020204030204" pitchFamily="34" charset="0"/>
              </a:rPr>
              <a:t>is the basic human ability to be fully present, aware of where we are and what we’re doing, and not overly reactive or overwhelmed by what’s going on around us</a:t>
            </a:r>
            <a:r>
              <a:rPr lang="en-US" sz="4000" b="1" dirty="0" smtClean="0">
                <a:latin typeface="Calibri" panose="020F0502020204030204" pitchFamily="34" charset="0"/>
              </a:rPr>
              <a:t>.</a:t>
            </a:r>
            <a:endParaRPr lang="en-US" sz="4000" b="1" i="1" dirty="0" smtClean="0">
              <a:latin typeface="Calibri" panose="020F0502020204030204" pitchFamily="34" charset="0"/>
            </a:endParaRPr>
          </a:p>
          <a:p>
            <a:pPr marL="203200" indent="0" algn="ctr">
              <a:buNone/>
            </a:pPr>
            <a:r>
              <a:rPr lang="en-US" sz="2800" b="1" dirty="0" smtClean="0">
                <a:latin typeface="Calibri" panose="020F0502020204030204" pitchFamily="34" charset="0"/>
              </a:rPr>
              <a:t>(Mindful.org)</a:t>
            </a:r>
            <a:endParaRPr lang="en-US" sz="2800" b="1" dirty="0">
              <a:latin typeface="Calibri" panose="020F0502020204030204" pitchFamily="34" charset="0"/>
            </a:endParaRPr>
          </a:p>
          <a:p>
            <a:pPr marL="203200" indent="0" algn="ctr">
              <a:buNone/>
            </a:pPr>
            <a:endParaRPr lang="en-US" sz="3200" b="0" i="0" u="none" strike="noStrike" cap="none" dirty="0" smtClean="0">
              <a:solidFill>
                <a:schemeClr val="bg1"/>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1678855552"/>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9963</TotalTime>
  <Words>987</Words>
  <Application>Microsoft Office PowerPoint</Application>
  <PresentationFormat>On-screen Show (4:3)</PresentationFormat>
  <Paragraphs>391</Paragraphs>
  <Slides>50</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Source Sans Pro</vt:lpstr>
      <vt:lpstr>Source Sans Pro Light</vt:lpstr>
      <vt:lpstr>Source Sans Pro Semibold</vt:lpstr>
      <vt:lpstr>Wingdings</vt:lpstr>
      <vt:lpstr>Office Theme</vt:lpstr>
      <vt:lpstr>PowerPoint Presentation</vt:lpstr>
      <vt:lpstr>PowerPoint Presentation</vt:lpstr>
      <vt:lpstr>PowerPoint Presentation</vt:lpstr>
      <vt:lpstr>Academic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LeRoy, Katherine</dc:creator>
  <cp:lastModifiedBy>LeRoy, Katherine</cp:lastModifiedBy>
  <cp:revision>341</cp:revision>
  <dcterms:created xsi:type="dcterms:W3CDTF">2018-04-23T22:40:11Z</dcterms:created>
  <dcterms:modified xsi:type="dcterms:W3CDTF">2018-04-30T22:38:38Z</dcterms:modified>
</cp:coreProperties>
</file>