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7" r:id="rId2"/>
    <p:sldId id="395" r:id="rId3"/>
    <p:sldId id="390" r:id="rId4"/>
    <p:sldId id="373" r:id="rId5"/>
    <p:sldId id="375" r:id="rId6"/>
    <p:sldId id="392" r:id="rId7"/>
    <p:sldId id="369" r:id="rId8"/>
    <p:sldId id="334" r:id="rId9"/>
    <p:sldId id="335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397" r:id="rId19"/>
    <p:sldId id="39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996"/>
    <a:srgbClr val="A10000"/>
    <a:srgbClr val="CABE00"/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4" autoAdjust="0"/>
    <p:restoredTop sz="94708" autoAdjust="0"/>
  </p:normalViewPr>
  <p:slideViewPr>
    <p:cSldViewPr snapToGrid="0" snapToObjects="1">
      <p:cViewPr>
        <p:scale>
          <a:sx n="90" d="100"/>
          <a:sy n="90" d="100"/>
        </p:scale>
        <p:origin x="1824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0E7A-7A23-8242-B7F3-489F3EE371C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9B432-1D0D-C64A-8055-10DDB5129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9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3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02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Arnita</a:t>
            </a:r>
          </a:p>
          <a:p>
            <a:pPr marL="171450" lvl="0" indent="-171450">
              <a:spcBef>
                <a:spcPts val="0"/>
              </a:spcBef>
              <a:buFontTx/>
              <a:buChar char="-"/>
            </a:pPr>
            <a:r>
              <a:rPr lang="en-US" dirty="0" smtClean="0"/>
              <a:t>Broad-based</a:t>
            </a:r>
            <a:r>
              <a:rPr lang="en-US" baseline="0" dirty="0" smtClean="0"/>
              <a:t> Work Group (faculty, counselors, administrators, researchers, instructional designer)</a:t>
            </a:r>
          </a:p>
          <a:p>
            <a:pPr marL="171450" lvl="0" indent="-171450">
              <a:spcBef>
                <a:spcPts val="0"/>
              </a:spcBef>
              <a:buFontTx/>
              <a:buChar char="-"/>
            </a:pPr>
            <a:r>
              <a:rPr lang="en-US" baseline="0" dirty="0" smtClean="0"/>
              <a:t>Meets biweekly via Zoom</a:t>
            </a:r>
          </a:p>
          <a:p>
            <a:pPr marL="171450" lvl="0" indent="-171450">
              <a:spcBef>
                <a:spcPts val="0"/>
              </a:spcBef>
              <a:buFontTx/>
              <a:buChar char="-"/>
            </a:pPr>
            <a:r>
              <a:rPr lang="en-US" baseline="0" dirty="0" smtClean="0"/>
              <a:t>Focused on creating an equity framework to address achievement gaps, provide institutions with support to assist them with meeting the goals outlined in their student equity plans  </a:t>
            </a:r>
            <a:endParaRPr dirty="0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82901" y="64536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@CCCoei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1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0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8305800" cy="43434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1pPr>
            <a:lvl2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2pPr>
            <a:lvl3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8814"/>
            <a:ext cx="8229600" cy="10465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dirty="0" smtClean="0"/>
              <a:t>@CCCoei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1974" y="64667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@CCCoei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5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7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6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8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6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04C7-3C5E-104F-AE6E-20B8167A8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1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7A9F-7502-C94C-A1F1-7C54E10EE10B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1974" y="64557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@CCCoei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0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billowsky@cccOnlineEd.org" TargetMode="Externa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conlineed.org/student-success-resources/tutorin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illowsky@CCCOnlineE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conlineed.org/student-success-resources/readines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57174" y="2985246"/>
            <a:ext cx="6143625" cy="330797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500" b="1" dirty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Barbara Illowsky, PhD</a:t>
            </a:r>
          </a:p>
          <a:p>
            <a:pPr marL="0" lvl="0" indent="0" algn="ctr">
              <a:buNone/>
            </a:pPr>
            <a:r>
              <a:rPr lang="en-US" sz="2800" b="1" dirty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Chief Academic Affairs Officer</a:t>
            </a:r>
          </a:p>
          <a:p>
            <a:pPr marL="0" lvl="0" indent="0" algn="ctr">
              <a:buNone/>
            </a:pPr>
            <a:r>
              <a:rPr lang="en-US" sz="2800" b="1" dirty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CCC Online Education Initiative</a:t>
            </a:r>
          </a:p>
          <a:p>
            <a:pPr marL="0" lvl="0" indent="0" algn="ctr">
              <a:buNone/>
            </a:pPr>
            <a:r>
              <a:rPr lang="en-US" sz="2800" b="1" dirty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Foothill-De Anza CCD</a:t>
            </a:r>
          </a:p>
          <a:p>
            <a:pPr marL="0" lvl="0" indent="0" algn="ctr">
              <a:buNone/>
            </a:pPr>
            <a:r>
              <a:rPr lang="en-US" sz="2800" b="1" u="sng" dirty="0">
                <a:solidFill>
                  <a:schemeClr val="hlink"/>
                </a:solidFill>
                <a:latin typeface="Comic Sans MS" charset="0"/>
                <a:ea typeface="Comic Sans MS" charset="0"/>
                <a:cs typeface="Comic Sans MS" charset="0"/>
                <a:sym typeface="Trebuchet MS"/>
                <a:hlinkClick r:id="rId2"/>
              </a:rPr>
              <a:t>billowsky@cccOnlineEd.org</a:t>
            </a:r>
          </a:p>
          <a:p>
            <a:pPr marL="0" lvl="0" indent="0" algn="ctr">
              <a:buNone/>
            </a:pPr>
            <a:r>
              <a:rPr lang="en-US" sz="2800" b="1" dirty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@</a:t>
            </a:r>
            <a:r>
              <a:rPr lang="en-US" sz="2800" b="1" dirty="0" smtClean="0">
                <a:latin typeface="Comic Sans MS" charset="0"/>
                <a:ea typeface="Comic Sans MS" charset="0"/>
                <a:cs typeface="Comic Sans MS" charset="0"/>
                <a:sym typeface="Trebuchet MS"/>
              </a:rPr>
              <a:t>DrBSI</a:t>
            </a:r>
            <a:endParaRPr lang="en-US" sz="2800" b="1" dirty="0">
              <a:latin typeface="Comic Sans MS" charset="0"/>
              <a:ea typeface="Comic Sans MS" charset="0"/>
              <a:cs typeface="Comic Sans MS" charset="0"/>
              <a:sym typeface="Trebuchet M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48813"/>
            <a:ext cx="8350624" cy="235991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Online Tutoring: </a:t>
            </a:r>
            <a:r>
              <a:rPr lang="en-US" b="1" i="1" dirty="0">
                <a:solidFill>
                  <a:srgbClr val="002060"/>
                </a:solidFill>
              </a:rPr>
              <a:t>Complementing, Not Competing with On-Campus Tutoring</a:t>
            </a:r>
            <a:endParaRPr lang="en-US" sz="3600" i="1" dirty="0">
              <a:solidFill>
                <a:srgbClr val="002060"/>
              </a:solidFill>
            </a:endParaRPr>
          </a:p>
        </p:txBody>
      </p:sp>
      <p:pic>
        <p:nvPicPr>
          <p:cNvPr id="1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1223" y="2985246"/>
            <a:ext cx="2008500" cy="208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6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276996"/>
                </a:solidFill>
                <a:latin typeface="Comic Sans MS" charset="0"/>
                <a:ea typeface="Comic Sans MS" charset="0"/>
                <a:cs typeface="Comic Sans MS" charset="0"/>
              </a:rPr>
              <a:t>Extra Credit Assignment	</a:t>
            </a:r>
            <a:endParaRPr lang="en-US" sz="4800" b="1" dirty="0">
              <a:solidFill>
                <a:srgbClr val="276996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Instructions: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Pick </a:t>
            </a:r>
            <a:r>
              <a:rPr lang="en-US" b="1" dirty="0"/>
              <a:t>one problem from Chapter 1 that you are unsure about. Your question can be about a concept or a homework questions.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Click </a:t>
            </a:r>
            <a:r>
              <a:rPr lang="en-US" b="1" dirty="0"/>
              <a:t>on NetTutor in our home course page.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Post </a:t>
            </a:r>
            <a:r>
              <a:rPr lang="en-US" b="1" dirty="0"/>
              <a:t>your question and ask the live tutor for assistance. BE SPECIFIC.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Once </a:t>
            </a:r>
            <a:r>
              <a:rPr lang="en-US" b="1" dirty="0"/>
              <a:t>you have received your assistance, send me an email. </a:t>
            </a:r>
          </a:p>
        </p:txBody>
      </p:sp>
    </p:spTree>
    <p:extLst>
      <p:ext uri="{BB962C8B-B14F-4D97-AF65-F5344CB8AC3E}">
        <p14:creationId xmlns:p14="http://schemas.microsoft.com/office/powerpoint/2010/main" val="93942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414338"/>
            <a:ext cx="8286750" cy="57118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/>
              <a:t>5. Email instructions: </a:t>
            </a: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• </a:t>
            </a:r>
            <a:r>
              <a:rPr lang="en-US" sz="3300" b="1" dirty="0"/>
              <a:t>xxx@yyyy.edu - my email address </a:t>
            </a: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• </a:t>
            </a:r>
            <a:r>
              <a:rPr lang="en-US" sz="3300" b="1" dirty="0"/>
              <a:t>Math 100 - NetTutor - subject line </a:t>
            </a: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• </a:t>
            </a:r>
            <a:r>
              <a:rPr lang="en-US" sz="3300" b="1" dirty="0"/>
              <a:t>Put the question that you submitted to the tutor in the email body. </a:t>
            </a: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• </a:t>
            </a:r>
            <a:r>
              <a:rPr lang="en-US" sz="3300" b="1" dirty="0"/>
              <a:t>List two ways that the tutor helped you to understand the concept. Write in complete sentences. </a:t>
            </a:r>
            <a:endParaRPr lang="en-US" sz="3300" b="1" dirty="0" smtClean="0"/>
          </a:p>
          <a:p>
            <a:pPr marL="0" indent="0">
              <a:buNone/>
            </a:pPr>
            <a:r>
              <a:rPr lang="en-US" sz="3300" b="1" dirty="0" smtClean="0"/>
              <a:t>• </a:t>
            </a:r>
            <a:r>
              <a:rPr lang="en-US" sz="3300" b="1" dirty="0"/>
              <a:t>Due date: AA, BB pm </a:t>
            </a:r>
            <a:endParaRPr lang="en-US" sz="33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300" b="1" dirty="0" smtClean="0"/>
              <a:t>6</a:t>
            </a:r>
            <a:r>
              <a:rPr lang="en-US" sz="3300" b="1" dirty="0"/>
              <a:t>. PS - I am able to review all tutoring sessions, if I want to, which I don't. However, do not "pretend" that you got tutoring help when you really did not. I will know.</a:t>
            </a:r>
          </a:p>
        </p:txBody>
      </p:sp>
    </p:spTree>
    <p:extLst>
      <p:ext uri="{BB962C8B-B14F-4D97-AF65-F5344CB8AC3E}">
        <p14:creationId xmlns:p14="http://schemas.microsoft.com/office/powerpoint/2010/main" val="66043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Jessica</a:t>
            </a:r>
            <a:endParaRPr lang="en-US" b="1" dirty="0">
              <a:solidFill>
                <a:srgbClr val="0070C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The [tutor] was a huge help ... I will definitely be using this tutoring service often! Thank you for encouraging your students to use this resource.”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933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Anna</a:t>
            </a:r>
            <a:endParaRPr lang="en-US" b="1" dirty="0">
              <a:solidFill>
                <a:srgbClr val="0070C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“Wow this program was great. Tutor was able to break down for me step by step what to do. They were able to ask me which method I wanted to use [for factoring].”</a:t>
            </a:r>
            <a:r>
              <a:rPr lang="en-US" sz="3600" b="1" dirty="0"/>
              <a:t>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164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Wei</a:t>
            </a:r>
            <a:endParaRPr lang="en-US" b="1" dirty="0">
              <a:solidFill>
                <a:srgbClr val="0070C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016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“First the tutor used a different method … to solve the problem. This was different from what I saw in the video. I found that this method made me see another way to solve the problem...,”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265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867251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Reflection Question: </a:t>
            </a:r>
            <a:r>
              <a:rPr lang="en-US" sz="4000" b="1" i="1" dirty="0" smtClean="0">
                <a:solidFill>
                  <a:srgbClr val="0070C0"/>
                </a:solidFill>
              </a:rPr>
              <a:t>What’s </a:t>
            </a:r>
            <a:r>
              <a:rPr lang="en-US" sz="4000" b="1" i="1" dirty="0">
                <a:solidFill>
                  <a:srgbClr val="0070C0"/>
                </a:solidFill>
              </a:rPr>
              <a:t>going well</a:t>
            </a:r>
            <a:r>
              <a:rPr lang="en-US" sz="4000" b="1" i="1" dirty="0" smtClean="0">
                <a:solidFill>
                  <a:srgbClr val="0070C0"/>
                </a:solidFill>
              </a:rPr>
              <a:t>?</a:t>
            </a:r>
            <a:endParaRPr lang="en-US" sz="40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1314451"/>
            <a:ext cx="8301037" cy="4540250"/>
          </a:xfrm>
        </p:spPr>
        <p:txBody>
          <a:bodyPr>
            <a:noAutofit/>
          </a:bodyPr>
          <a:lstStyle/>
          <a:p>
            <a:r>
              <a:rPr lang="en-US" sz="3600" b="1" dirty="0"/>
              <a:t>A</a:t>
            </a:r>
            <a:r>
              <a:rPr lang="en-US" sz="3600" b="1" dirty="0" smtClean="0"/>
              <a:t>fter </a:t>
            </a:r>
            <a:r>
              <a:rPr lang="en-US" sz="3600" b="1" dirty="0"/>
              <a:t>students knew their Exam 1 score, four quiz scores and six to eight homework </a:t>
            </a:r>
            <a:r>
              <a:rPr lang="en-US" sz="3600" b="1" dirty="0" smtClean="0"/>
              <a:t>scores </a:t>
            </a:r>
          </a:p>
          <a:p>
            <a:r>
              <a:rPr lang="en-US" sz="3600" b="1" dirty="0" smtClean="0"/>
              <a:t>Several </a:t>
            </a:r>
            <a:r>
              <a:rPr lang="en-US" sz="3600" b="1" dirty="0"/>
              <a:t>students </a:t>
            </a:r>
            <a:r>
              <a:rPr lang="en-US" sz="3600" b="1" dirty="0" smtClean="0"/>
              <a:t>- using </a:t>
            </a:r>
            <a:r>
              <a:rPr lang="en-US" sz="3600" b="1" dirty="0"/>
              <a:t>NetTutor whenever they got “stuck” was very helpful, as they could go online and get assistance when it fit their schedule and that the tutors were “nice.”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09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867251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Reflection Question: </a:t>
            </a:r>
            <a:r>
              <a:rPr lang="en-US" sz="4000" b="1" i="1" dirty="0" smtClean="0">
                <a:solidFill>
                  <a:srgbClr val="0070C0"/>
                </a:solidFill>
              </a:rPr>
              <a:t>What </a:t>
            </a:r>
            <a:r>
              <a:rPr lang="en-US" sz="4000" b="1" i="1" dirty="0">
                <a:solidFill>
                  <a:srgbClr val="0070C0"/>
                </a:solidFill>
              </a:rPr>
              <a:t>more can you do to help yourself succeed</a:t>
            </a:r>
            <a:r>
              <a:rPr lang="en-US" sz="4000" b="1" i="1" dirty="0" smtClean="0">
                <a:solidFill>
                  <a:srgbClr val="0070C0"/>
                </a:solidFill>
              </a:rPr>
              <a:t>? </a:t>
            </a:r>
            <a:endParaRPr lang="en-US" sz="40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1585913"/>
            <a:ext cx="8301037" cy="45402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Several </a:t>
            </a:r>
            <a:r>
              <a:rPr lang="en-US" sz="3600" b="1" dirty="0"/>
              <a:t>students </a:t>
            </a:r>
            <a:r>
              <a:rPr lang="en-US" sz="3600" b="1" dirty="0" smtClean="0"/>
              <a:t>- </a:t>
            </a:r>
            <a:r>
              <a:rPr lang="en-US" sz="3600" b="1" dirty="0"/>
              <a:t>wrote that they would start using NetTutor since their classmates had posted that they liked the service.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r>
              <a:rPr lang="en-US" sz="3600" b="1" dirty="0" smtClean="0"/>
              <a:t>End of term check: none of those students had used NetTutor or on-campus tutoring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0671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Observations</a:t>
            </a:r>
            <a:endParaRPr lang="en-US" sz="5400" b="1" dirty="0">
              <a:solidFill>
                <a:srgbClr val="0070C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Similar to on-campus tutoring, the students who really needed tutoring, did not use online tutoring. </a:t>
            </a:r>
            <a:endParaRPr lang="en-US" sz="3600" b="1" dirty="0" smtClean="0"/>
          </a:p>
          <a:p>
            <a:r>
              <a:rPr lang="en-US" sz="3600" b="1" dirty="0" smtClean="0"/>
              <a:t>The </a:t>
            </a:r>
            <a:r>
              <a:rPr lang="en-US" sz="3600" b="1" dirty="0"/>
              <a:t>students who used the tutoring, were appreciative and felt that their competency </a:t>
            </a:r>
            <a:r>
              <a:rPr lang="en-US" sz="3600" b="1" dirty="0" smtClean="0"/>
              <a:t>increased</a:t>
            </a:r>
            <a:r>
              <a:rPr lang="en-US" sz="3600" b="1" dirty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560387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Lucida Handwriting" charset="0"/>
                <a:ea typeface="Lucida Handwriting" charset="0"/>
                <a:cs typeface="Lucida Handwriting" charset="0"/>
              </a:rPr>
              <a:t>More info:</a:t>
            </a:r>
            <a:endParaRPr lang="en-US" sz="5400" b="1" dirty="0">
              <a:solidFill>
                <a:srgbClr val="FF0000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2128838"/>
            <a:ext cx="8740588" cy="3900474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600" b="1" dirty="0" smtClean="0">
                <a:latin typeface="Comic Sans MS" charset="0"/>
                <a:ea typeface="Comic Sans MS" charset="0"/>
                <a:cs typeface="Comic Sans MS" charset="0"/>
                <a:hlinkClick r:id="rId2"/>
              </a:rPr>
              <a:t>http</a:t>
            </a:r>
            <a:r>
              <a:rPr lang="en-US" sz="3600" b="1" dirty="0">
                <a:latin typeface="Comic Sans MS" charset="0"/>
                <a:ea typeface="Comic Sans MS" charset="0"/>
                <a:cs typeface="Comic Sans MS" charset="0"/>
                <a:hlinkClick r:id="rId2"/>
              </a:rPr>
              <a:t>://ccconlineed.org/student-success-resources/tutoring</a:t>
            </a:r>
            <a:r>
              <a:rPr lang="en-US" sz="3600" b="1" dirty="0" smtClean="0">
                <a:latin typeface="Comic Sans MS" charset="0"/>
                <a:ea typeface="Comic Sans MS" charset="0"/>
                <a:cs typeface="Comic Sans MS" charset="0"/>
                <a:hlinkClick r:id="rId2"/>
              </a:rPr>
              <a:t>/</a:t>
            </a:r>
            <a:r>
              <a:rPr lang="en-US" sz="3600" b="1" dirty="0" smtClean="0"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lang="en-US" sz="1800" b="1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1" indent="0" algn="ctr">
              <a:buNone/>
            </a:pPr>
            <a:endParaRPr lang="en-US" sz="1800" b="1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1" indent="0" algn="ctr">
              <a:buNone/>
            </a:pPr>
            <a:r>
              <a:rPr lang="en-US" sz="3200" b="1" dirty="0" smtClean="0">
                <a:latin typeface="Comic Sans MS" charset="0"/>
                <a:ea typeface="Comic Sans MS" charset="0"/>
                <a:cs typeface="Comic Sans MS" charset="0"/>
              </a:rPr>
              <a:t>or</a:t>
            </a:r>
            <a:endParaRPr lang="en-US" sz="32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1" indent="0" algn="ctr">
              <a:buNone/>
            </a:pPr>
            <a:endParaRPr lang="en-US" sz="1800" b="1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457200" lvl="1" indent="0" algn="ctr">
              <a:buNone/>
            </a:pPr>
            <a:r>
              <a:rPr lang="en-US" sz="3600" b="1" dirty="0">
                <a:latin typeface="Comic Sans MS" charset="0"/>
                <a:ea typeface="Comic Sans MS" charset="0"/>
                <a:cs typeface="Comic Sans MS" charset="0"/>
                <a:hlinkClick r:id="rId2"/>
              </a:rPr>
              <a:t>http://</a:t>
            </a:r>
            <a:r>
              <a:rPr lang="en-US" sz="3600" b="1" dirty="0" smtClean="0">
                <a:latin typeface="Comic Sans MS" charset="0"/>
                <a:ea typeface="Comic Sans MS" charset="0"/>
                <a:cs typeface="Comic Sans MS" charset="0"/>
                <a:hlinkClick r:id="rId2"/>
              </a:rPr>
              <a:t>ccconlineed.org</a:t>
            </a:r>
            <a:r>
              <a:rPr lang="en-US" sz="3600" b="1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6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560387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Lucida Handwriting" charset="0"/>
                <a:ea typeface="Lucida Handwriting" charset="0"/>
                <a:cs typeface="Lucida Handwriting" charset="0"/>
              </a:rPr>
              <a:t>Questions</a:t>
            </a:r>
            <a:endParaRPr lang="en-US" sz="5400" b="1" dirty="0">
              <a:solidFill>
                <a:srgbClr val="FF0000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2128838"/>
            <a:ext cx="8740588" cy="3900474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4400" b="1" dirty="0" smtClean="0">
                <a:latin typeface="Comic Sans MS" charset="0"/>
                <a:ea typeface="Comic Sans MS" charset="0"/>
                <a:cs typeface="Comic Sans MS" charset="0"/>
              </a:rPr>
              <a:t>Thank you!</a:t>
            </a:r>
          </a:p>
          <a:p>
            <a:pPr marL="457200" lvl="1" indent="0" algn="ctr">
              <a:buNone/>
            </a:pPr>
            <a:endParaRPr lang="en-US" sz="4400" b="1" dirty="0" smtClean="0"/>
          </a:p>
          <a:p>
            <a:pPr marL="457200" lvl="1" indent="0" algn="ctr">
              <a:buNone/>
            </a:pPr>
            <a:r>
              <a:rPr lang="en-US" sz="4400" b="1" dirty="0" smtClean="0">
                <a:latin typeface="Comic Sans MS" charset="0"/>
                <a:ea typeface="Comic Sans MS" charset="0"/>
                <a:cs typeface="Comic Sans MS" charset="0"/>
                <a:hlinkClick r:id="rId2"/>
              </a:rPr>
              <a:t>billowsky@CCCOnlineEd.org</a:t>
            </a:r>
            <a:r>
              <a:rPr lang="en-US" sz="4400" b="1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pPr marL="457200" lvl="1" indent="0" algn="ctr">
              <a:buNone/>
            </a:pPr>
            <a:r>
              <a:rPr lang="en-US" sz="4400" b="1" dirty="0" smtClean="0">
                <a:latin typeface="Comic Sans MS" charset="0"/>
                <a:ea typeface="Comic Sans MS" charset="0"/>
                <a:cs typeface="Comic Sans MS" charset="0"/>
              </a:rPr>
              <a:t>@DrBSI</a:t>
            </a:r>
          </a:p>
        </p:txBody>
      </p:sp>
    </p:spTree>
    <p:extLst>
      <p:ext uri="{BB962C8B-B14F-4D97-AF65-F5344CB8AC3E}">
        <p14:creationId xmlns:p14="http://schemas.microsoft.com/office/powerpoint/2010/main" val="17919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Lucida Handwriting" charset="0"/>
                <a:ea typeface="Lucida Handwriting" charset="0"/>
                <a:cs typeface="Lucida Handwriting" charset="0"/>
              </a:rPr>
              <a:t>Who’s here?</a:t>
            </a:r>
            <a:endParaRPr lang="en-US" sz="5400" b="1" dirty="0">
              <a:solidFill>
                <a:srgbClr val="FF0000"/>
              </a:solidFill>
              <a:latin typeface="Lucida Handwriting" charset="0"/>
              <a:ea typeface="Lucida Handwriting" charset="0"/>
              <a:cs typeface="Lucida Handwriting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Tutoring Center coordinators</a:t>
            </a:r>
          </a:p>
          <a:p>
            <a:r>
              <a:rPr lang="en-US" b="1" dirty="0" smtClean="0"/>
              <a:t>Tutors</a:t>
            </a:r>
          </a:p>
          <a:p>
            <a:r>
              <a:rPr lang="en-US" b="1" dirty="0" smtClean="0"/>
              <a:t>Faculty </a:t>
            </a:r>
          </a:p>
          <a:p>
            <a:r>
              <a:rPr lang="en-US" b="1" dirty="0" smtClean="0"/>
              <a:t>Administrators</a:t>
            </a:r>
          </a:p>
          <a:p>
            <a:r>
              <a:rPr lang="en-US" b="1" dirty="0" smtClean="0"/>
              <a:t>Support staff</a:t>
            </a:r>
          </a:p>
          <a:p>
            <a:r>
              <a:rPr lang="en-US" b="1" dirty="0" smtClean="0"/>
              <a:t>Researchers</a:t>
            </a:r>
          </a:p>
          <a:p>
            <a:r>
              <a:rPr lang="en-US" b="1" dirty="0" smtClean="0"/>
              <a:t>Every</a:t>
            </a:r>
            <a:r>
              <a:rPr lang="en-US" b="1" dirty="0" smtClean="0"/>
              <a:t>one </a:t>
            </a:r>
            <a:r>
              <a:rPr lang="en-US" b="1" dirty="0" smtClean="0"/>
              <a:t>else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957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0306" y="748923"/>
            <a:ext cx="84464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+mj-lt"/>
                <a:cs typeface="Avenir Book"/>
              </a:rPr>
              <a:t>CCCOEI Mission:  </a:t>
            </a:r>
            <a:r>
              <a:rPr lang="en-US" sz="4800" b="1" dirty="0" smtClean="0">
                <a:latin typeface="+mj-lt"/>
                <a:cs typeface="Avenir Book"/>
              </a:rPr>
              <a:t/>
            </a:r>
            <a:br>
              <a:rPr lang="en-US" sz="4800" b="1" dirty="0" smtClean="0">
                <a:latin typeface="+mj-lt"/>
                <a:cs typeface="Avenir Book"/>
              </a:rPr>
            </a:br>
            <a:r>
              <a:rPr lang="en-US" sz="4400" b="1" dirty="0" smtClean="0">
                <a:latin typeface="+mj-lt"/>
                <a:cs typeface="Avenir Book"/>
              </a:rPr>
              <a:t>Increase student </a:t>
            </a:r>
          </a:p>
          <a:p>
            <a:pPr algn="ctr"/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venir Book"/>
              </a:rPr>
              <a:t>COMPLETION </a:t>
            </a:r>
            <a:r>
              <a:rPr lang="en-US" sz="4400" b="1" dirty="0" smtClean="0">
                <a:latin typeface="+mj-lt"/>
                <a:cs typeface="Avenir Book"/>
              </a:rPr>
              <a:t>of transfer degrees</a:t>
            </a:r>
            <a:r>
              <a:rPr lang="en-US" sz="4400" b="1" dirty="0">
                <a:latin typeface="+mj-lt"/>
                <a:cs typeface="Avenir Book"/>
              </a:rPr>
              <a:t> </a:t>
            </a:r>
            <a:r>
              <a:rPr lang="en-US" sz="4400" b="1" dirty="0" smtClean="0">
                <a:latin typeface="+mj-lt"/>
                <a:cs typeface="Avenir Book"/>
              </a:rPr>
              <a:t>by working together to increase access to </a:t>
            </a:r>
            <a:r>
              <a:rPr lang="en-US" sz="4400" b="1" dirty="0" smtClean="0">
                <a:solidFill>
                  <a:srgbClr val="31859C"/>
                </a:solidFill>
                <a:latin typeface="+mj-lt"/>
                <a:cs typeface="Avenir Book"/>
              </a:rPr>
              <a:t>quality</a:t>
            </a:r>
            <a:r>
              <a:rPr lang="en-US" sz="4400" b="1" dirty="0" smtClean="0">
                <a:latin typeface="+mj-lt"/>
                <a:cs typeface="Avenir Book"/>
              </a:rPr>
              <a:t> online </a:t>
            </a:r>
            <a:r>
              <a:rPr lang="en-US" sz="4400" b="1" dirty="0" smtClean="0">
                <a:solidFill>
                  <a:srgbClr val="31859C"/>
                </a:solidFill>
                <a:latin typeface="+mj-lt"/>
                <a:cs typeface="Avenir Book"/>
              </a:rPr>
              <a:t>courses</a:t>
            </a:r>
            <a:r>
              <a:rPr lang="en-US" sz="4400" b="1" dirty="0" smtClean="0">
                <a:latin typeface="+mj-lt"/>
                <a:cs typeface="Avenir Book"/>
              </a:rPr>
              <a:t> </a:t>
            </a:r>
            <a:r>
              <a:rPr lang="en-US" sz="4400" b="1" dirty="0" smtClean="0">
                <a:solidFill>
                  <a:srgbClr val="31859C"/>
                </a:solidFill>
                <a:latin typeface="+mj-lt"/>
                <a:cs typeface="Avenir Book"/>
              </a:rPr>
              <a:t>and</a:t>
            </a:r>
            <a:r>
              <a:rPr lang="en-US" sz="4400" b="1" dirty="0" smtClean="0">
                <a:latin typeface="+mj-lt"/>
                <a:cs typeface="Avenir Book"/>
              </a:rPr>
              <a:t> support </a:t>
            </a:r>
            <a:r>
              <a:rPr lang="en-US" sz="4400" b="1" dirty="0" smtClean="0">
                <a:solidFill>
                  <a:srgbClr val="31859C"/>
                </a:solidFill>
                <a:latin typeface="+mj-lt"/>
                <a:cs typeface="Avenir Book"/>
              </a:rPr>
              <a:t>services</a:t>
            </a:r>
            <a:r>
              <a:rPr lang="en-US" sz="4400" b="1" dirty="0" smtClean="0">
                <a:latin typeface="+mj-lt"/>
                <a:cs typeface="Avenir Book"/>
              </a:rPr>
              <a:t> for students.</a:t>
            </a:r>
            <a:endParaRPr lang="en-US" sz="4400" b="1" dirty="0">
              <a:latin typeface="+mj-lt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83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0090"/>
                </a:solidFill>
                <a:cs typeface="Edwardian Script ITC"/>
              </a:rPr>
              <a:t>Access | Quality | Completion</a:t>
            </a:r>
            <a:r>
              <a:rPr lang="en-US" b="1" dirty="0">
                <a:solidFill>
                  <a:srgbClr val="000000"/>
                </a:solidFill>
                <a:cs typeface="Edwardian Script ITC"/>
              </a:rPr>
              <a:t/>
            </a:r>
            <a:br>
              <a:rPr lang="en-US" b="1" dirty="0">
                <a:solidFill>
                  <a:srgbClr val="000000"/>
                </a:solidFill>
                <a:cs typeface="Edwardian Script ITC"/>
              </a:rPr>
            </a:br>
            <a:endParaRPr lang="en-US" b="1" dirty="0"/>
          </a:p>
        </p:txBody>
      </p:sp>
      <p:sp>
        <p:nvSpPr>
          <p:cNvPr id="17" name="Content Placeholder 6"/>
          <p:cNvSpPr txBox="1">
            <a:spLocks/>
          </p:cNvSpPr>
          <p:nvPr/>
        </p:nvSpPr>
        <p:spPr>
          <a:xfrm>
            <a:off x="685800" y="1600200"/>
            <a:ext cx="8229600" cy="4191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85800" y="14478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>
                <a:cs typeface="Avenir Book"/>
              </a:rPr>
              <a:t>Providing resources to colleges to allow for the addition of quality online courses </a:t>
            </a:r>
            <a:r>
              <a:rPr lang="en-US" b="1" dirty="0" smtClean="0">
                <a:cs typeface="Avenir Book"/>
              </a:rPr>
              <a:t/>
            </a:r>
            <a:br>
              <a:rPr lang="en-US" b="1" dirty="0" smtClean="0">
                <a:cs typeface="Avenir Book"/>
              </a:rPr>
            </a:br>
            <a:endParaRPr lang="en-US" b="1" dirty="0">
              <a:cs typeface="Avenir Book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cs typeface="Avenir Book"/>
              </a:rPr>
              <a:t>Improve success and retention</a:t>
            </a:r>
          </a:p>
          <a:p>
            <a:pPr marL="457200" lvl="1" indent="0">
              <a:buNone/>
            </a:pPr>
            <a:r>
              <a:rPr lang="en-US" b="1" dirty="0">
                <a:cs typeface="Avenir Book"/>
              </a:rPr>
              <a:t>	</a:t>
            </a:r>
            <a:r>
              <a:rPr lang="en-US" b="1" dirty="0" smtClean="0">
                <a:cs typeface="Avenir Book"/>
              </a:rPr>
              <a:t>----- Prepared students</a:t>
            </a:r>
          </a:p>
          <a:p>
            <a:pPr marL="457200" lvl="1" indent="0">
              <a:buNone/>
            </a:pPr>
            <a:r>
              <a:rPr lang="en-US" b="1" dirty="0">
                <a:cs typeface="Avenir Book"/>
              </a:rPr>
              <a:t>	</a:t>
            </a:r>
            <a:r>
              <a:rPr lang="en-US" b="1" dirty="0" smtClean="0">
                <a:cs typeface="Avenir Book"/>
              </a:rPr>
              <a:t>----- Prepared faculty</a:t>
            </a:r>
          </a:p>
          <a:p>
            <a:pPr marL="457200" lvl="1" indent="0">
              <a:buNone/>
            </a:pPr>
            <a:r>
              <a:rPr lang="en-US" b="1" dirty="0">
                <a:cs typeface="Avenir Book"/>
              </a:rPr>
              <a:t>	</a:t>
            </a:r>
            <a:r>
              <a:rPr lang="en-US" b="1" dirty="0" smtClean="0">
                <a:cs typeface="Avenir Book"/>
              </a:rPr>
              <a:t>----- Quality course design and content resources</a:t>
            </a:r>
          </a:p>
          <a:p>
            <a:pPr marL="0" indent="0">
              <a:buNone/>
            </a:pPr>
            <a:endParaRPr lang="en-US" b="1" dirty="0" smtClean="0">
              <a:cs typeface="Avenir Book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cs typeface="Avenir Book"/>
              </a:rPr>
              <a:t>Providing students with opportunities to take classes when and where they need them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60" y="1447800"/>
            <a:ext cx="847131" cy="8644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847131" cy="8644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21981"/>
            <a:ext cx="847131" cy="86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3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117443" y="4366827"/>
            <a:ext cx="2211776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17443" y="2981573"/>
            <a:ext cx="2211776" cy="808182"/>
          </a:xfrm>
          <a:prstGeom prst="roundRect">
            <a:avLst/>
          </a:prstGeom>
          <a:solidFill>
            <a:srgbClr val="276996"/>
          </a:solidFill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117443" y="1766790"/>
            <a:ext cx="2211776" cy="808182"/>
          </a:xfrm>
          <a:prstGeom prst="roundRect">
            <a:avLst/>
          </a:prstGeom>
          <a:solidFill>
            <a:srgbClr val="276996"/>
          </a:solidFill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71475" y="5030230"/>
            <a:ext cx="2211776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5029" y="4366827"/>
            <a:ext cx="2448690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16334" y="2981573"/>
            <a:ext cx="2211776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hlinkClick r:id="" action="ppaction://noaction"/>
          </p:cNvPr>
          <p:cNvSpPr/>
          <p:nvPr/>
        </p:nvSpPr>
        <p:spPr>
          <a:xfrm>
            <a:off x="816334" y="1743700"/>
            <a:ext cx="2211776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>
            <a:hlinkClick r:id="rId3"/>
          </p:cNvPr>
          <p:cNvSpPr/>
          <p:nvPr/>
        </p:nvSpPr>
        <p:spPr>
          <a:xfrm>
            <a:off x="3559930" y="1374244"/>
            <a:ext cx="2211776" cy="808182"/>
          </a:xfrm>
          <a:prstGeom prst="roundRect">
            <a:avLst/>
          </a:prstGeom>
          <a:solidFill>
            <a:srgbClr val="27699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153" y="242640"/>
            <a:ext cx="8713694" cy="125609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Online Learning Support Ecosystem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7182" y="5055588"/>
            <a:ext cx="1932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Online Tutoring 24x7</a:t>
            </a:r>
            <a:endParaRPr lang="en-US" sz="1600" b="1" dirty="0">
              <a:solidFill>
                <a:srgbClr val="FFFFFF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&amp; Platform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475" y="1443624"/>
            <a:ext cx="205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Online Readiness (Quest Program)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03508" y="3112908"/>
            <a:ext cx="202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Online Test Proctoring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3914" y="4508930"/>
            <a:ext cx="1978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Accessibility Support &amp; Universal Design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03508" y="1875925"/>
            <a:ext cx="202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Coordinated Online Library Services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878" y="1783565"/>
            <a:ext cx="2200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Prof. Development &amp; Course Design Rubric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5029" y="4502837"/>
            <a:ext cx="2448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Embedded Support for High Risk Students</a:t>
            </a:r>
            <a:endParaRPr lang="en-US" sz="1600" b="1" dirty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32015" y="3385664"/>
            <a:ext cx="4394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97380" y="2170881"/>
            <a:ext cx="743532" cy="542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54092" y="2295240"/>
            <a:ext cx="0" cy="3259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417691" y="2193971"/>
            <a:ext cx="642028" cy="5195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760161" y="4532020"/>
            <a:ext cx="299560" cy="2504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703720" y="3385664"/>
            <a:ext cx="3675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24056" y="4520475"/>
            <a:ext cx="335874" cy="2388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54092" y="4665505"/>
            <a:ext cx="0" cy="3259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nip Same Side Corner Rectangle 31"/>
          <p:cNvSpPr/>
          <p:nvPr/>
        </p:nvSpPr>
        <p:spPr>
          <a:xfrm>
            <a:off x="3675387" y="2713517"/>
            <a:ext cx="1993698" cy="1858819"/>
          </a:xfrm>
          <a:prstGeom prst="snip2Same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27878" y="3113013"/>
            <a:ext cx="220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Online Counseling Network &amp; Platform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34" name="Picture 33" descr="Canvas_vertical_colo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56" y="2810894"/>
            <a:ext cx="1351839" cy="111580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612077" y="3926697"/>
            <a:ext cx="2171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Common Course Management System</a:t>
            </a:r>
            <a:endParaRPr lang="en-US" sz="1600" b="1" dirty="0"/>
          </a:p>
        </p:txBody>
      </p:sp>
      <p:sp>
        <p:nvSpPr>
          <p:cNvPr id="3" name="Frame 2"/>
          <p:cNvSpPr/>
          <p:nvPr/>
        </p:nvSpPr>
        <p:spPr>
          <a:xfrm>
            <a:off x="3254796" y="4782465"/>
            <a:ext cx="2804924" cy="1475460"/>
          </a:xfrm>
          <a:prstGeom prst="fram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03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90"/>
                </a:solidFill>
              </a:rPr>
              <a:t>Additional Support Resources</a:t>
            </a:r>
            <a:endParaRPr lang="en-US" sz="4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112839"/>
            <a:ext cx="8645237" cy="4708525"/>
          </a:xfrm>
        </p:spPr>
        <p:txBody>
          <a:bodyPr>
            <a:noAutofit/>
          </a:bodyPr>
          <a:lstStyle/>
          <a:p>
            <a:r>
              <a:rPr lang="en-US" sz="2800" dirty="0" smtClean="0"/>
              <a:t>Student </a:t>
            </a:r>
            <a:r>
              <a:rPr lang="en-US" sz="2800" b="1" dirty="0" smtClean="0"/>
              <a:t>online readiness</a:t>
            </a:r>
            <a:r>
              <a:rPr lang="en-US" sz="2800" dirty="0" smtClean="0"/>
              <a:t> program, includes multimedia tutorials, SmarterMeasure diagnostic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Tutoring</a:t>
            </a:r>
            <a:r>
              <a:rPr lang="en-US" dirty="0" smtClean="0">
                <a:solidFill>
                  <a:srgbClr val="7030A0"/>
                </a:solidFill>
              </a:rPr>
              <a:t> service 24/7 free to pilot colleges (20% cost savings for non-pilot colleges)</a:t>
            </a:r>
          </a:p>
          <a:p>
            <a:r>
              <a:rPr lang="en-US" sz="2800" dirty="0" smtClean="0"/>
              <a:t>Online </a:t>
            </a:r>
            <a:r>
              <a:rPr lang="en-US" sz="2800" b="1" dirty="0" smtClean="0"/>
              <a:t>Counseling Network </a:t>
            </a:r>
            <a:r>
              <a:rPr lang="en-US" sz="2800" dirty="0" smtClean="0"/>
              <a:t>(PD and community using NBCC standards for distance counseling)</a:t>
            </a:r>
          </a:p>
          <a:p>
            <a:r>
              <a:rPr lang="en-US" sz="2800" dirty="0" smtClean="0"/>
              <a:t>Online </a:t>
            </a:r>
            <a:r>
              <a:rPr lang="en-US" sz="2800" b="1" dirty="0" smtClean="0"/>
              <a:t>proctoring</a:t>
            </a:r>
            <a:r>
              <a:rPr lang="en-US" sz="2800" dirty="0" smtClean="0"/>
              <a:t> tool free to pilot colleges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(20% cost savings for non-pilot colleges)</a:t>
            </a:r>
          </a:p>
          <a:p>
            <a:r>
              <a:rPr lang="en-US" sz="2800" dirty="0" smtClean="0"/>
              <a:t>Online </a:t>
            </a:r>
            <a:r>
              <a:rPr lang="en-US" sz="2800" b="1" dirty="0" smtClean="0"/>
              <a:t>plagiarism detection </a:t>
            </a:r>
            <a:r>
              <a:rPr lang="en-US" sz="2800" dirty="0" smtClean="0"/>
              <a:t>tool free to subset of pilot colleges (46% savings to non-pilot colleges)</a:t>
            </a:r>
          </a:p>
        </p:txBody>
      </p:sp>
      <p:sp>
        <p:nvSpPr>
          <p:cNvPr id="4" name="Frame 3"/>
          <p:cNvSpPr/>
          <p:nvPr/>
        </p:nvSpPr>
        <p:spPr>
          <a:xfrm>
            <a:off x="114300" y="1943100"/>
            <a:ext cx="8780318" cy="1228725"/>
          </a:xfrm>
          <a:prstGeom prst="fram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ONLINE EQUITY GOALS</a:t>
            </a:r>
            <a:endParaRPr sz="48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1" y="1267691"/>
            <a:ext cx="8077199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cs typeface="Avenir Book"/>
              </a:rPr>
              <a:t>Decrease </a:t>
            </a:r>
            <a:r>
              <a:rPr lang="en-US" sz="3200" b="1" dirty="0">
                <a:cs typeface="Avenir Book"/>
              </a:rPr>
              <a:t>success rate gaps in online </a:t>
            </a:r>
            <a:r>
              <a:rPr lang="en-US" sz="3200" b="1" dirty="0" smtClean="0">
                <a:cs typeface="Avenir Book"/>
              </a:rPr>
              <a:t>courses</a:t>
            </a:r>
          </a:p>
          <a:p>
            <a:r>
              <a:rPr lang="en-US" sz="3200" b="1" dirty="0" smtClean="0">
                <a:cs typeface="Avenir Book"/>
              </a:rPr>
              <a:t>Identify </a:t>
            </a:r>
            <a:r>
              <a:rPr lang="en-US" sz="3200" b="1" dirty="0">
                <a:cs typeface="Avenir Book"/>
              </a:rPr>
              <a:t>strategies to address </a:t>
            </a:r>
            <a:r>
              <a:rPr lang="en-US" sz="3200" b="1" dirty="0" smtClean="0">
                <a:cs typeface="Avenir Book"/>
              </a:rPr>
              <a:t>inequities</a:t>
            </a:r>
          </a:p>
          <a:p>
            <a:endParaRPr lang="en-US" dirty="0">
              <a:latin typeface="Avenir Book"/>
              <a:cs typeface="Avenir Book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http://www.communityview.ca/images/2014_health_equity_SHR_health_equ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717847"/>
            <a:ext cx="5403273" cy="35215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44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7491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Online Tutoring Capabilities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08" y="1943303"/>
            <a:ext cx="8688294" cy="4567261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3200" b="1" dirty="0" smtClean="0"/>
              <a:t>Students </a:t>
            </a:r>
            <a:r>
              <a:rPr lang="en-US" sz="3200" b="1" dirty="0"/>
              <a:t>can </a:t>
            </a:r>
          </a:p>
          <a:p>
            <a:pPr lvl="2"/>
            <a:r>
              <a:rPr lang="en-US" sz="2800" b="1" dirty="0"/>
              <a:t>Meet with a live tutor (up to 24/7, depending on subject)</a:t>
            </a:r>
          </a:p>
          <a:p>
            <a:pPr lvl="2"/>
            <a:r>
              <a:rPr lang="en-US" sz="2800" b="1" dirty="0"/>
              <a:t>Use “Question and Answer Center” 24/7 (asynchronous tutoring)</a:t>
            </a:r>
          </a:p>
          <a:p>
            <a:pPr lvl="2"/>
            <a:r>
              <a:rPr lang="en-US" sz="2800" b="1" dirty="0"/>
              <a:t>Essay or paper review 24/7 via “Paper Center” </a:t>
            </a:r>
            <a:endParaRPr lang="en-US" sz="2800" b="1" dirty="0" smtClean="0"/>
          </a:p>
          <a:p>
            <a:pPr lvl="2"/>
            <a:r>
              <a:rPr lang="en-US" sz="2800" b="1" dirty="0" smtClean="0"/>
              <a:t>Service funded for pilot colleges; reduced cost for non-pilot colleges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5" y="1240939"/>
            <a:ext cx="4266045" cy="879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2288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Online Tutoring Platform	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WorldWideWhiteboard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/>
              <a:t>L</a:t>
            </a:r>
            <a:r>
              <a:rPr lang="en-US" b="1" dirty="0" smtClean="0"/>
              <a:t>icense for any CCC to use w/local tutors</a:t>
            </a:r>
          </a:p>
          <a:p>
            <a:pPr lvl="1"/>
            <a:r>
              <a:rPr lang="en-US" b="1" dirty="0" smtClean="0"/>
              <a:t>Longer term goal is to develop a CCC online tutoring consortium built upon the WWWB </a:t>
            </a:r>
            <a:r>
              <a:rPr lang="en-US" b="1" dirty="0" smtClean="0"/>
              <a:t>platform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602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19066</TotalTime>
  <Words>751</Words>
  <Application>Microsoft Macintosh PowerPoint</Application>
  <PresentationFormat>On-screen Show (4:3)</PresentationFormat>
  <Paragraphs>103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Avenir Book</vt:lpstr>
      <vt:lpstr>Calibri</vt:lpstr>
      <vt:lpstr>Comic Sans MS</vt:lpstr>
      <vt:lpstr>Edwardian Script ITC</vt:lpstr>
      <vt:lpstr>Lucida Handwriting</vt:lpstr>
      <vt:lpstr>Trebuchet MS</vt:lpstr>
      <vt:lpstr>Wingdings</vt:lpstr>
      <vt:lpstr>Arial</vt:lpstr>
      <vt:lpstr>Office Theme</vt:lpstr>
      <vt:lpstr>Online Tutoring: Complementing, Not Competing with On-Campus Tutoring</vt:lpstr>
      <vt:lpstr>Who’s here?</vt:lpstr>
      <vt:lpstr>PowerPoint Presentation</vt:lpstr>
      <vt:lpstr>Access | Quality | Completion </vt:lpstr>
      <vt:lpstr>Online Learning Support Ecosystem</vt:lpstr>
      <vt:lpstr>Additional Support Resources</vt:lpstr>
      <vt:lpstr>ONLINE EQUITY GOALS</vt:lpstr>
      <vt:lpstr>Online Tutoring Capabilities</vt:lpstr>
      <vt:lpstr>Online Tutoring Platform </vt:lpstr>
      <vt:lpstr>Extra Credit Assignment </vt:lpstr>
      <vt:lpstr>PowerPoint Presentation</vt:lpstr>
      <vt:lpstr>Jessica</vt:lpstr>
      <vt:lpstr>Anna</vt:lpstr>
      <vt:lpstr>Wei</vt:lpstr>
      <vt:lpstr>Reflection Question: What’s going well?</vt:lpstr>
      <vt:lpstr>Reflection Question: What more can you do to help yourself succeed? </vt:lpstr>
      <vt:lpstr>Observations</vt:lpstr>
      <vt:lpstr>More info:</vt:lpstr>
      <vt:lpstr>Questions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FHDA FHDA</dc:creator>
  <cp:lastModifiedBy>Microsoft Office User</cp:lastModifiedBy>
  <cp:revision>170</cp:revision>
  <dcterms:created xsi:type="dcterms:W3CDTF">2015-11-12T17:45:13Z</dcterms:created>
  <dcterms:modified xsi:type="dcterms:W3CDTF">2017-04-25T19:23:48Z</dcterms:modified>
</cp:coreProperties>
</file>