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7" r:id="rId4"/>
    <p:sldId id="265" r:id="rId5"/>
    <p:sldId id="266" r:id="rId6"/>
    <p:sldId id="257" r:id="rId7"/>
    <p:sldId id="268" r:id="rId8"/>
    <p:sldId id="258" r:id="rId9"/>
    <p:sldId id="269" r:id="rId10"/>
    <p:sldId id="259" r:id="rId11"/>
    <p:sldId id="275" r:id="rId12"/>
    <p:sldId id="276" r:id="rId13"/>
    <p:sldId id="277" r:id="rId14"/>
    <p:sldId id="278" r:id="rId15"/>
    <p:sldId id="279" r:id="rId16"/>
    <p:sldId id="260" r:id="rId17"/>
    <p:sldId id="280" r:id="rId18"/>
    <p:sldId id="26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0"/>
    <p:restoredTop sz="94708"/>
  </p:normalViewPr>
  <p:slideViewPr>
    <p:cSldViewPr snapToGrid="0" snapToObjects="1">
      <p:cViewPr varScale="1">
        <p:scale>
          <a:sx n="57" d="100"/>
          <a:sy n="57" d="100"/>
        </p:scale>
        <p:origin x="19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v003:Downloads:Student%20Visits%20and%20Contact%20Hou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v003:Downloads:Student%20Visits%20and%20Contact%20Hou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Data!$I$32</c:f>
              <c:strCache>
                <c:ptCount val="1"/>
                <c:pt idx="0">
                  <c:v>Number of Visits by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Data!$H$33:$H$54</c:f>
              <c:strCache>
                <c:ptCount val="22"/>
                <c:pt idx="0">
                  <c:v>Spring &amp; Fall 2006</c:v>
                </c:pt>
                <c:pt idx="1">
                  <c:v>Spring 2007</c:v>
                </c:pt>
                <c:pt idx="2">
                  <c:v>Summer 2007</c:v>
                </c:pt>
                <c:pt idx="3">
                  <c:v>Fall 2007</c:v>
                </c:pt>
                <c:pt idx="4">
                  <c:v>Spring 2008</c:v>
                </c:pt>
                <c:pt idx="5">
                  <c:v>Fall 2008</c:v>
                </c:pt>
                <c:pt idx="6">
                  <c:v>Spring 2009</c:v>
                </c:pt>
                <c:pt idx="7">
                  <c:v>Fall 2009</c:v>
                </c:pt>
                <c:pt idx="8">
                  <c:v>Spring 2010</c:v>
                </c:pt>
                <c:pt idx="9">
                  <c:v>Fall 2011</c:v>
                </c:pt>
                <c:pt idx="10">
                  <c:v>Spring 2012</c:v>
                </c:pt>
                <c:pt idx="11">
                  <c:v>Fall 2012</c:v>
                </c:pt>
                <c:pt idx="12">
                  <c:v>Spring 2013</c:v>
                </c:pt>
                <c:pt idx="13">
                  <c:v>Fall 2013</c:v>
                </c:pt>
                <c:pt idx="14">
                  <c:v>Spring 2014</c:v>
                </c:pt>
                <c:pt idx="15">
                  <c:v>Fall 2014</c:v>
                </c:pt>
                <c:pt idx="16">
                  <c:v>Spring 2015</c:v>
                </c:pt>
                <c:pt idx="17">
                  <c:v>Summer 2015</c:v>
                </c:pt>
                <c:pt idx="18">
                  <c:v>Fall 2015</c:v>
                </c:pt>
                <c:pt idx="19">
                  <c:v>Spring 2016</c:v>
                </c:pt>
                <c:pt idx="20">
                  <c:v>Summer 2016</c:v>
                </c:pt>
                <c:pt idx="21">
                  <c:v>Fall 2016</c:v>
                </c:pt>
              </c:strCache>
            </c:strRef>
          </c:cat>
          <c:val>
            <c:numRef>
              <c:f>Data!$I$33:$I$54</c:f>
              <c:numCache>
                <c:formatCode>General</c:formatCode>
                <c:ptCount val="22"/>
                <c:pt idx="0">
                  <c:v>211.0</c:v>
                </c:pt>
                <c:pt idx="1">
                  <c:v>249.0</c:v>
                </c:pt>
                <c:pt idx="2">
                  <c:v>146.0</c:v>
                </c:pt>
                <c:pt idx="3">
                  <c:v>263.0</c:v>
                </c:pt>
                <c:pt idx="4">
                  <c:v>210.0</c:v>
                </c:pt>
                <c:pt idx="5">
                  <c:v>108.0</c:v>
                </c:pt>
                <c:pt idx="6">
                  <c:v>546.0</c:v>
                </c:pt>
                <c:pt idx="7">
                  <c:v>88.0</c:v>
                </c:pt>
                <c:pt idx="8">
                  <c:v>208.0</c:v>
                </c:pt>
                <c:pt idx="9">
                  <c:v>48.0</c:v>
                </c:pt>
                <c:pt idx="10">
                  <c:v>0.0</c:v>
                </c:pt>
                <c:pt idx="11">
                  <c:v>161.0</c:v>
                </c:pt>
                <c:pt idx="12">
                  <c:v>144.0</c:v>
                </c:pt>
                <c:pt idx="13">
                  <c:v>174.0</c:v>
                </c:pt>
                <c:pt idx="14">
                  <c:v>238.0</c:v>
                </c:pt>
                <c:pt idx="15">
                  <c:v>273.0</c:v>
                </c:pt>
                <c:pt idx="16">
                  <c:v>0.0</c:v>
                </c:pt>
                <c:pt idx="17">
                  <c:v>24.0</c:v>
                </c:pt>
                <c:pt idx="18">
                  <c:v>477.0</c:v>
                </c:pt>
                <c:pt idx="19">
                  <c:v>922.0</c:v>
                </c:pt>
                <c:pt idx="20">
                  <c:v>180.0</c:v>
                </c:pt>
                <c:pt idx="21">
                  <c:v>735.0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E84-4346-9D6C-036942776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1151216"/>
        <c:axId val="-9411464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Data!$J$32</c15:sqref>
                        </c15:formulaRef>
                      </c:ext>
                    </c:extLst>
                    <c:strCache>
                      <c:ptCount val="1"/>
                      <c:pt idx="0">
                        <c:v>Number of Student Contact Hours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Data!$H$33:$H$54</c15:sqref>
                        </c15:formulaRef>
                      </c:ext>
                    </c:extLst>
                    <c:strCache>
                      <c:ptCount val="22"/>
                      <c:pt idx="0">
                        <c:v>Spring &amp; Fall 2006</c:v>
                      </c:pt>
                      <c:pt idx="1">
                        <c:v>Spring 2007</c:v>
                      </c:pt>
                      <c:pt idx="2">
                        <c:v>Summer 2007</c:v>
                      </c:pt>
                      <c:pt idx="3">
                        <c:v>Fall 2007</c:v>
                      </c:pt>
                      <c:pt idx="4">
                        <c:v>Spring 2008</c:v>
                      </c:pt>
                      <c:pt idx="5">
                        <c:v>Fall 2008</c:v>
                      </c:pt>
                      <c:pt idx="6">
                        <c:v>Spring 2009</c:v>
                      </c:pt>
                      <c:pt idx="7">
                        <c:v>Fall 2009</c:v>
                      </c:pt>
                      <c:pt idx="8">
                        <c:v>Spring 2010</c:v>
                      </c:pt>
                      <c:pt idx="9">
                        <c:v>Fall 2011</c:v>
                      </c:pt>
                      <c:pt idx="10">
                        <c:v>Spring 2012</c:v>
                      </c:pt>
                      <c:pt idx="11">
                        <c:v>Fall 2012</c:v>
                      </c:pt>
                      <c:pt idx="12">
                        <c:v>Spring 2013</c:v>
                      </c:pt>
                      <c:pt idx="13">
                        <c:v>Fall 2013</c:v>
                      </c:pt>
                      <c:pt idx="14">
                        <c:v>Spring 2014</c:v>
                      </c:pt>
                      <c:pt idx="15">
                        <c:v>Fall 2014</c:v>
                      </c:pt>
                      <c:pt idx="16">
                        <c:v>Spring 2015</c:v>
                      </c:pt>
                      <c:pt idx="17">
                        <c:v>Summer 2015</c:v>
                      </c:pt>
                      <c:pt idx="18">
                        <c:v>Fall 2015</c:v>
                      </c:pt>
                      <c:pt idx="19">
                        <c:v>Spring 2016</c:v>
                      </c:pt>
                      <c:pt idx="20">
                        <c:v>Summer 2016</c:v>
                      </c:pt>
                      <c:pt idx="21">
                        <c:v>Fall 2016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Data!$J$33:$J$54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164.0</c:v>
                      </c:pt>
                      <c:pt idx="1">
                        <c:v>264.0</c:v>
                      </c:pt>
                      <c:pt idx="2">
                        <c:v>131.0</c:v>
                      </c:pt>
                      <c:pt idx="3">
                        <c:v>311.0</c:v>
                      </c:pt>
                      <c:pt idx="4">
                        <c:v>181.0</c:v>
                      </c:pt>
                      <c:pt idx="5">
                        <c:v>60.0</c:v>
                      </c:pt>
                      <c:pt idx="6">
                        <c:v>323.0</c:v>
                      </c:pt>
                      <c:pt idx="7">
                        <c:v>78.0</c:v>
                      </c:pt>
                      <c:pt idx="8">
                        <c:v>247.0</c:v>
                      </c:pt>
                      <c:pt idx="9">
                        <c:v>35.68</c:v>
                      </c:pt>
                      <c:pt idx="10">
                        <c:v>0.0</c:v>
                      </c:pt>
                      <c:pt idx="11">
                        <c:v>212.0</c:v>
                      </c:pt>
                      <c:pt idx="12">
                        <c:v>349.0</c:v>
                      </c:pt>
                      <c:pt idx="13">
                        <c:v>603.0</c:v>
                      </c:pt>
                      <c:pt idx="14">
                        <c:v>623.0</c:v>
                      </c:pt>
                      <c:pt idx="15">
                        <c:v>636.0</c:v>
                      </c:pt>
                      <c:pt idx="16">
                        <c:v>0.0</c:v>
                      </c:pt>
                      <c:pt idx="17">
                        <c:v>6.5</c:v>
                      </c:pt>
                      <c:pt idx="18">
                        <c:v>201.45</c:v>
                      </c:pt>
                      <c:pt idx="19">
                        <c:v>462.17</c:v>
                      </c:pt>
                      <c:pt idx="20">
                        <c:v>89.42</c:v>
                      </c:pt>
                      <c:pt idx="21">
                        <c:v>369.5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BE84-4346-9D6C-036942776FC9}"/>
                  </c:ext>
                </c:extLst>
              </c15:ser>
            </c15:filteredLineSeries>
          </c:ext>
        </c:extLst>
      </c:lineChart>
      <c:catAx>
        <c:axId val="-9411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1146400"/>
        <c:crosses val="autoZero"/>
        <c:auto val="1"/>
        <c:lblAlgn val="ctr"/>
        <c:lblOffset val="100"/>
        <c:noMultiLvlLbl val="0"/>
      </c:catAx>
      <c:valAx>
        <c:axId val="-9411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115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Data!$J$32</c:f>
              <c:strCache>
                <c:ptCount val="1"/>
                <c:pt idx="0">
                  <c:v>Number of Student Contact Hours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Data!$H$33:$H$54</c:f>
              <c:strCache>
                <c:ptCount val="22"/>
                <c:pt idx="0">
                  <c:v>Spring &amp; Fall 2006</c:v>
                </c:pt>
                <c:pt idx="1">
                  <c:v>Spring 2007</c:v>
                </c:pt>
                <c:pt idx="2">
                  <c:v>Summer 2007</c:v>
                </c:pt>
                <c:pt idx="3">
                  <c:v>Fall 2007</c:v>
                </c:pt>
                <c:pt idx="4">
                  <c:v>Spring 2008</c:v>
                </c:pt>
                <c:pt idx="5">
                  <c:v>Fall 2008</c:v>
                </c:pt>
                <c:pt idx="6">
                  <c:v>Spring 2009</c:v>
                </c:pt>
                <c:pt idx="7">
                  <c:v>Fall 2009</c:v>
                </c:pt>
                <c:pt idx="8">
                  <c:v>Spring 2010</c:v>
                </c:pt>
                <c:pt idx="9">
                  <c:v>Fall 2011</c:v>
                </c:pt>
                <c:pt idx="10">
                  <c:v>Spring 2012</c:v>
                </c:pt>
                <c:pt idx="11">
                  <c:v>Fall 2012</c:v>
                </c:pt>
                <c:pt idx="12">
                  <c:v>Spring 2013</c:v>
                </c:pt>
                <c:pt idx="13">
                  <c:v>Fall 2013</c:v>
                </c:pt>
                <c:pt idx="14">
                  <c:v>Spring 2014</c:v>
                </c:pt>
                <c:pt idx="15">
                  <c:v>Fall 2014</c:v>
                </c:pt>
                <c:pt idx="16">
                  <c:v>Spring 2015</c:v>
                </c:pt>
                <c:pt idx="17">
                  <c:v>Summer 2015</c:v>
                </c:pt>
                <c:pt idx="18">
                  <c:v>Fall 2015</c:v>
                </c:pt>
                <c:pt idx="19">
                  <c:v>Spring 2016</c:v>
                </c:pt>
                <c:pt idx="20">
                  <c:v>Summer 2016</c:v>
                </c:pt>
                <c:pt idx="21">
                  <c:v>Fall 2016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Data!$J$33:$J$54</c:f>
              <c:numCache>
                <c:formatCode>General</c:formatCode>
                <c:ptCount val="22"/>
                <c:pt idx="0">
                  <c:v>164.0</c:v>
                </c:pt>
                <c:pt idx="1">
                  <c:v>264.0</c:v>
                </c:pt>
                <c:pt idx="2">
                  <c:v>131.0</c:v>
                </c:pt>
                <c:pt idx="3">
                  <c:v>311.0</c:v>
                </c:pt>
                <c:pt idx="4">
                  <c:v>181.0</c:v>
                </c:pt>
                <c:pt idx="5">
                  <c:v>60.0</c:v>
                </c:pt>
                <c:pt idx="6">
                  <c:v>323.0</c:v>
                </c:pt>
                <c:pt idx="7">
                  <c:v>78.0</c:v>
                </c:pt>
                <c:pt idx="8">
                  <c:v>247.0</c:v>
                </c:pt>
                <c:pt idx="9">
                  <c:v>35.68</c:v>
                </c:pt>
                <c:pt idx="10">
                  <c:v>0.0</c:v>
                </c:pt>
                <c:pt idx="11">
                  <c:v>212.0</c:v>
                </c:pt>
                <c:pt idx="12">
                  <c:v>349.0</c:v>
                </c:pt>
                <c:pt idx="13">
                  <c:v>603.0</c:v>
                </c:pt>
                <c:pt idx="14">
                  <c:v>623.0</c:v>
                </c:pt>
                <c:pt idx="15">
                  <c:v>636.0</c:v>
                </c:pt>
                <c:pt idx="16">
                  <c:v>0.0</c:v>
                </c:pt>
                <c:pt idx="17">
                  <c:v>6.5</c:v>
                </c:pt>
                <c:pt idx="18">
                  <c:v>201.45</c:v>
                </c:pt>
                <c:pt idx="19">
                  <c:v>462.17</c:v>
                </c:pt>
                <c:pt idx="20">
                  <c:v>89.42</c:v>
                </c:pt>
                <c:pt idx="21">
                  <c:v>369.5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5D-4B4F-A294-652F9E4DC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1024704"/>
        <c:axId val="-94101988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Data!$I$32</c15:sqref>
                        </c15:formulaRef>
                      </c:ext>
                    </c:extLst>
                    <c:strCache>
                      <c:ptCount val="1"/>
                      <c:pt idx="0">
                        <c:v>Number of Visits by Students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Data!$H$33:$H$54</c15:sqref>
                        </c15:formulaRef>
                      </c:ext>
                    </c:extLst>
                    <c:strCache>
                      <c:ptCount val="22"/>
                      <c:pt idx="0">
                        <c:v>Spring &amp; Fall 2006</c:v>
                      </c:pt>
                      <c:pt idx="1">
                        <c:v>Spring 2007</c:v>
                      </c:pt>
                      <c:pt idx="2">
                        <c:v>Summer 2007</c:v>
                      </c:pt>
                      <c:pt idx="3">
                        <c:v>Fall 2007</c:v>
                      </c:pt>
                      <c:pt idx="4">
                        <c:v>Spring 2008</c:v>
                      </c:pt>
                      <c:pt idx="5">
                        <c:v>Fall 2008</c:v>
                      </c:pt>
                      <c:pt idx="6">
                        <c:v>Spring 2009</c:v>
                      </c:pt>
                      <c:pt idx="7">
                        <c:v>Fall 2009</c:v>
                      </c:pt>
                      <c:pt idx="8">
                        <c:v>Spring 2010</c:v>
                      </c:pt>
                      <c:pt idx="9">
                        <c:v>Fall 2011</c:v>
                      </c:pt>
                      <c:pt idx="10">
                        <c:v>Spring 2012</c:v>
                      </c:pt>
                      <c:pt idx="11">
                        <c:v>Fall 2012</c:v>
                      </c:pt>
                      <c:pt idx="12">
                        <c:v>Spring 2013</c:v>
                      </c:pt>
                      <c:pt idx="13">
                        <c:v>Fall 2013</c:v>
                      </c:pt>
                      <c:pt idx="14">
                        <c:v>Spring 2014</c:v>
                      </c:pt>
                      <c:pt idx="15">
                        <c:v>Fall 2014</c:v>
                      </c:pt>
                      <c:pt idx="16">
                        <c:v>Spring 2015</c:v>
                      </c:pt>
                      <c:pt idx="17">
                        <c:v>Summer 2015</c:v>
                      </c:pt>
                      <c:pt idx="18">
                        <c:v>Fall 2015</c:v>
                      </c:pt>
                      <c:pt idx="19">
                        <c:v>Spring 2016</c:v>
                      </c:pt>
                      <c:pt idx="20">
                        <c:v>Summer 2016</c:v>
                      </c:pt>
                      <c:pt idx="21">
                        <c:v>Fall 2016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Data!$I$33:$I$54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211.0</c:v>
                      </c:pt>
                      <c:pt idx="1">
                        <c:v>249.0</c:v>
                      </c:pt>
                      <c:pt idx="2">
                        <c:v>146.0</c:v>
                      </c:pt>
                      <c:pt idx="3">
                        <c:v>263.0</c:v>
                      </c:pt>
                      <c:pt idx="4">
                        <c:v>210.0</c:v>
                      </c:pt>
                      <c:pt idx="5">
                        <c:v>108.0</c:v>
                      </c:pt>
                      <c:pt idx="6">
                        <c:v>546.0</c:v>
                      </c:pt>
                      <c:pt idx="7">
                        <c:v>88.0</c:v>
                      </c:pt>
                      <c:pt idx="8">
                        <c:v>208.0</c:v>
                      </c:pt>
                      <c:pt idx="9">
                        <c:v>48.0</c:v>
                      </c:pt>
                      <c:pt idx="10">
                        <c:v>0.0</c:v>
                      </c:pt>
                      <c:pt idx="11">
                        <c:v>161.0</c:v>
                      </c:pt>
                      <c:pt idx="12">
                        <c:v>144.0</c:v>
                      </c:pt>
                      <c:pt idx="13">
                        <c:v>174.0</c:v>
                      </c:pt>
                      <c:pt idx="14">
                        <c:v>238.0</c:v>
                      </c:pt>
                      <c:pt idx="15">
                        <c:v>273.0</c:v>
                      </c:pt>
                      <c:pt idx="16">
                        <c:v>0.0</c:v>
                      </c:pt>
                      <c:pt idx="17">
                        <c:v>24.0</c:v>
                      </c:pt>
                      <c:pt idx="18">
                        <c:v>477.0</c:v>
                      </c:pt>
                      <c:pt idx="19">
                        <c:v>922.0</c:v>
                      </c:pt>
                      <c:pt idx="20">
                        <c:v>180.0</c:v>
                      </c:pt>
                      <c:pt idx="21">
                        <c:v>735.0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685D-4B4F-A294-652F9E4DC333}"/>
                  </c:ext>
                </c:extLst>
              </c15:ser>
            </c15:filteredLineSeries>
          </c:ext>
        </c:extLst>
      </c:lineChart>
      <c:catAx>
        <c:axId val="-9410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1019888"/>
        <c:crosses val="autoZero"/>
        <c:auto val="1"/>
        <c:lblAlgn val="ctr"/>
        <c:lblOffset val="100"/>
        <c:noMultiLvlLbl val="0"/>
      </c:catAx>
      <c:valAx>
        <c:axId val="-94101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10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F3BAE-B9F9-3848-A3AA-B313D703DD2D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B880A-5ACF-8F49-837F-736025CE6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9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B11F-21DD-8A46-B575-B7E5F98B506E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9B58C-48D7-7742-81D0-1C4E7AFF7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8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visits by students: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higher number of visits is synchronous tutoring (546-Wimba/Pronto &amp; 922-NetTutor/Hybrid)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E92A-4A4E-A144-A7EB-86E0D044AA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5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hours was highest for OWC,</a:t>
            </a:r>
            <a:r>
              <a:rPr lang="en-US" baseline="0" dirty="0" smtClean="0"/>
              <a:t> but emphasize fewer students used the service.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Happy medium with hybrid model Hours for this semester are already nearing 500 with 1101 student visits, and still 3 more weeks to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E92A-4A4E-A144-A7EB-86E0D044AA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12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3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505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1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2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6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9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3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CCCOnlineEd.org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2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8815-7CE6-B14A-A831-5699A2B001A4}" type="datetimeFigureOut">
              <a:rPr lang="en-US" smtClean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FBAC74-DBDB-4043-B937-10A40633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65" y="239843"/>
            <a:ext cx="11407514" cy="230848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Asynchronous </a:t>
            </a:r>
            <a:r>
              <a:rPr lang="en-US" b="1" dirty="0">
                <a:latin typeface="+mn-lt"/>
              </a:rPr>
              <a:t>and Synchronous Tutoring: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Different Options, Different Opinions, Similar Outcomes?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44" y="2548328"/>
            <a:ext cx="11527435" cy="2998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Ted Blake, </a:t>
            </a:r>
            <a:r>
              <a:rPr lang="en-US" sz="2800" b="1" dirty="0"/>
              <a:t>Learning Center Coordinator, Mt. San Jacinto College</a:t>
            </a:r>
          </a:p>
          <a:p>
            <a:pPr algn="l"/>
            <a:r>
              <a:rPr lang="en-US" sz="3200" b="1" dirty="0"/>
              <a:t>Dr. David Charbonneau, </a:t>
            </a:r>
            <a:r>
              <a:rPr lang="en-US" sz="2800" b="1" dirty="0"/>
              <a:t>Director of the Writing Center, Mt. San Antonio College</a:t>
            </a:r>
          </a:p>
          <a:p>
            <a:pPr algn="l"/>
            <a:r>
              <a:rPr lang="en-US" sz="3200" b="1" dirty="0"/>
              <a:t>Tabitha Villalba, </a:t>
            </a:r>
            <a:r>
              <a:rPr lang="en-US" sz="2800" b="1" dirty="0"/>
              <a:t>Writing and Reading Center Coordinator, Program Review Coordinator, Fresno City </a:t>
            </a:r>
            <a:r>
              <a:rPr lang="en-US" sz="2800" b="1" dirty="0" smtClean="0"/>
              <a:t>College</a:t>
            </a:r>
            <a:endParaRPr lang="en-US" sz="2800" b="1" dirty="0"/>
          </a:p>
          <a:p>
            <a:pPr algn="l"/>
            <a:r>
              <a:rPr lang="en-US" sz="3200" b="1" dirty="0"/>
              <a:t>Dr. Barbara Illowsky, </a:t>
            </a:r>
            <a:r>
              <a:rPr lang="en-US" sz="2800" b="1" dirty="0"/>
              <a:t>Chief Academic Affairs Officer, CCC Online Education Initiative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4668" y="6130977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CCCOnlineEd.org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39" y="1504377"/>
            <a:ext cx="10674246" cy="276782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4. Describe any research you have conducted about effectiveness of your online tutoring versus your f2f tutoring</a:t>
            </a:r>
            <a:r>
              <a:rPr lang="en-US" b="1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28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2635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Fresno CC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864" y="1057275"/>
            <a:ext cx="10887074" cy="5486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Visits decrease every time we change platforms</a:t>
            </a:r>
          </a:p>
          <a:p>
            <a:r>
              <a:rPr lang="en-US" sz="3600" b="1" dirty="0" smtClean="0"/>
              <a:t>Synchronous tutoring appears to be more popular than asynchronous based on usage; however, doesn’t</a:t>
            </a:r>
            <a:r>
              <a:rPr lang="fr-FR" sz="3600" b="1" dirty="0"/>
              <a:t> </a:t>
            </a:r>
            <a:r>
              <a:rPr lang="en-US" sz="3600" b="1" dirty="0" smtClean="0"/>
              <a:t>compare to f2f</a:t>
            </a:r>
          </a:p>
          <a:p>
            <a:r>
              <a:rPr lang="en-US" sz="3600" b="1" dirty="0" smtClean="0"/>
              <a:t>OWC (asynchronous paper center) = high number of submissions, low number of unduplicated students – not effective when the goal is to serve as many students as possible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08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DDA1EA7-6C71-438F-A139-31D742DE5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25652"/>
              </p:ext>
            </p:extLst>
          </p:nvPr>
        </p:nvGraphicFramePr>
        <p:xfrm>
          <a:off x="228600" y="128588"/>
          <a:ext cx="11787187" cy="650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71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DFCD82E-1409-4589-9C6F-E95F2843F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33429"/>
              </p:ext>
            </p:extLst>
          </p:nvPr>
        </p:nvGraphicFramePr>
        <p:xfrm>
          <a:off x="214312" y="114300"/>
          <a:ext cx="11687176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0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60449"/>
              </p:ext>
            </p:extLst>
          </p:nvPr>
        </p:nvGraphicFramePr>
        <p:xfrm>
          <a:off x="-326386" y="397133"/>
          <a:ext cx="13115047" cy="17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7099300" imgH="952500" progId="Word.Document.12">
                  <p:embed/>
                </p:oleObj>
              </mc:Choice>
              <mc:Fallback>
                <p:oleObj name="Document" r:id="rId3" imgW="7099300" imgH="95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6386" y="397133"/>
                        <a:ext cx="13115047" cy="1703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9301" y="382601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Asynchronous Online Writing Center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013" y="2271713"/>
            <a:ext cx="998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For online, the majority of students seek assistance in grammar and proofreading.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For f2f, they seek help in essay drafting, proofreading, and reading.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468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869058"/>
              </p:ext>
            </p:extLst>
          </p:nvPr>
        </p:nvGraphicFramePr>
        <p:xfrm>
          <a:off x="218102" y="971550"/>
          <a:ext cx="12218564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7416800" imgH="2133600" progId="Word.Document.12">
                  <p:embed/>
                </p:oleObj>
              </mc:Choice>
              <mc:Fallback>
                <p:oleObj name="Document" r:id="rId3" imgW="7416800" imgH="213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02" y="971550"/>
                        <a:ext cx="12218564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1" y="272534"/>
            <a:ext cx="567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Success Rates with the Hybrid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84" y="1565275"/>
            <a:ext cx="10659256" cy="257294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5. Do you use online tutoring providers, such as NetTutor? If so, when? For all classes? Only when Tutoring Center is closed? Only for certain disciplines? Please expand</a:t>
            </a:r>
            <a:r>
              <a:rPr lang="en-US" b="1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426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862" y="233585"/>
            <a:ext cx="8394163" cy="1280890"/>
          </a:xfrm>
        </p:spPr>
        <p:txBody>
          <a:bodyPr/>
          <a:lstStyle/>
          <a:p>
            <a:pPr algn="ctr"/>
            <a:r>
              <a:rPr lang="en-US" b="1" dirty="0" smtClean="0"/>
              <a:t>Fresno CC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514475"/>
            <a:ext cx="6431588" cy="439674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FCC Tutoring</a:t>
            </a:r>
          </a:p>
          <a:p>
            <a:pPr lvl="1"/>
            <a:r>
              <a:rPr lang="en-US" sz="2400" b="1" dirty="0" smtClean="0"/>
              <a:t>Offer f2f tutoring in almost every course except for specialized health sciences, some specialty sciences, applied technology, and some languages (French, for example)</a:t>
            </a:r>
          </a:p>
          <a:p>
            <a:pPr lvl="1"/>
            <a:r>
              <a:rPr lang="en-US" sz="2400" b="1" dirty="0" smtClean="0"/>
              <a:t>Reading/writing tutoring across disciplines </a:t>
            </a:r>
          </a:p>
          <a:p>
            <a:pPr lvl="1"/>
            <a:r>
              <a:rPr lang="en-US" sz="2400" b="1" dirty="0" smtClean="0"/>
              <a:t>Only reading/writing tutoring is using the hybrid-tutoring model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0888" y="1514475"/>
            <a:ext cx="4886325" cy="45434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NetTutor</a:t>
            </a:r>
          </a:p>
          <a:p>
            <a:pPr lvl="1"/>
            <a:r>
              <a:rPr lang="en-US" sz="2400" b="1" dirty="0" smtClean="0"/>
              <a:t>Same subjects as f2f, but also in the health sciences, specialty sciences (anthropology, for example)</a:t>
            </a:r>
          </a:p>
          <a:p>
            <a:pPr lvl="1"/>
            <a:r>
              <a:rPr lang="en-US" sz="2400" b="1" dirty="0" smtClean="0"/>
              <a:t>Writing and English tutoring</a:t>
            </a:r>
          </a:p>
          <a:p>
            <a:pPr lvl="1"/>
            <a:r>
              <a:rPr lang="en-US" sz="2400" b="1" dirty="0" smtClean="0"/>
              <a:t>Turns “on” when FCC is closed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28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87" y="1609309"/>
            <a:ext cx="10599295" cy="29477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6. Please comment on the pros and cons of asynchronous paper submissions. Do you consider it tutoring? Why or why not?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60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261" y="395510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Fresno CC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5838" y="2126221"/>
            <a:ext cx="4688513" cy="377762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Pros</a:t>
            </a:r>
          </a:p>
          <a:p>
            <a:pPr lvl="1"/>
            <a:r>
              <a:rPr lang="en-US" sz="2400" b="1" dirty="0" smtClean="0"/>
              <a:t>Convenient for student</a:t>
            </a:r>
          </a:p>
          <a:p>
            <a:pPr lvl="1"/>
            <a:r>
              <a:rPr lang="en-US" sz="2400" b="1" dirty="0" smtClean="0"/>
              <a:t>Convenient for tutor</a:t>
            </a:r>
          </a:p>
          <a:p>
            <a:pPr lvl="1"/>
            <a:r>
              <a:rPr lang="en-US" sz="2400" b="1" dirty="0" smtClean="0"/>
              <a:t>Good results</a:t>
            </a:r>
          </a:p>
          <a:p>
            <a:pPr lvl="1"/>
            <a:r>
              <a:rPr lang="en-US" sz="2400" b="1" dirty="0" smtClean="0"/>
              <a:t>Provide other help links for review later</a:t>
            </a:r>
          </a:p>
          <a:p>
            <a:pPr lvl="1"/>
            <a:r>
              <a:rPr lang="en-US" sz="2400" b="1" dirty="0" smtClean="0"/>
              <a:t>Multiple submissions (possibly with same tutor</a:t>
            </a:r>
            <a:r>
              <a:rPr lang="en-US" sz="2400" b="1" dirty="0" smtClean="0"/>
              <a:t>)</a:t>
            </a:r>
            <a:endParaRPr lang="en-US" sz="2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110" y="2126221"/>
            <a:ext cx="5182228" cy="407455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Cons</a:t>
            </a:r>
          </a:p>
          <a:p>
            <a:pPr lvl="1"/>
            <a:r>
              <a:rPr lang="en-US" sz="2400" b="1" dirty="0" smtClean="0"/>
              <a:t>Tutor-Centered v. Tutor-Facilitated</a:t>
            </a:r>
          </a:p>
          <a:p>
            <a:pPr lvl="1"/>
            <a:r>
              <a:rPr lang="en-US" sz="2400" b="1" dirty="0" smtClean="0"/>
              <a:t>No immediacy (e.g. plagiarism)</a:t>
            </a:r>
          </a:p>
          <a:p>
            <a:pPr lvl="1"/>
            <a:r>
              <a:rPr lang="en-US" sz="2400" b="1" dirty="0" smtClean="0"/>
              <a:t>No “signals” (e,g. body language)</a:t>
            </a:r>
          </a:p>
          <a:p>
            <a:pPr lvl="1"/>
            <a:r>
              <a:rPr lang="en-US" sz="2400" b="1" dirty="0" smtClean="0"/>
              <a:t>Lose some personal touch</a:t>
            </a:r>
          </a:p>
          <a:p>
            <a:pPr lvl="1"/>
            <a:r>
              <a:rPr lang="en-US" sz="2400" b="1" dirty="0" smtClean="0"/>
              <a:t>No </a:t>
            </a:r>
            <a:r>
              <a:rPr lang="en-US" sz="2400" b="1" dirty="0" smtClean="0"/>
              <a:t>apportionment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194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7" y="1322387"/>
            <a:ext cx="10515600" cy="4386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1. Do you offer online tutoring with your campus tutors? If so, please describe the logistics of how it's </a:t>
            </a:r>
            <a:r>
              <a:rPr lang="en-US" b="1" dirty="0" smtClean="0">
                <a:latin typeface="+mn-lt"/>
              </a:rPr>
              <a:t>run and how you adapt your tutor training for the online environment.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8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1" y="500063"/>
            <a:ext cx="10758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Fresno CC</a:t>
            </a:r>
          </a:p>
          <a:p>
            <a:endParaRPr lang="en-US" sz="3600" b="1" dirty="0"/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/>
              <a:t>Currently </a:t>
            </a:r>
            <a:r>
              <a:rPr lang="en-US" sz="3600" b="1" dirty="0"/>
              <a:t>(since spring 2015):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3600" b="1" dirty="0"/>
              <a:t>Hybrid tutoring with NetTutor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Online Writing Center (asynchronous) – 4 years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Various synchronous platforms (Ask Online, TutorTrac, homegrown eTutoring, Wimba/Pronto) (2006 – 2011)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67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0"/>
            <a:ext cx="106984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3925" y="185737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Mt. SAC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106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92440"/>
            <a:ext cx="9301163" cy="6889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350" y="1629846"/>
            <a:ext cx="2071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Mt. SAC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094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50963"/>
            <a:ext cx="10515600" cy="312758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2. (If "yes" to #1) Describe your tutor training in online tutoring, that is in addition to the training all your tutors receive for f2f tutoring</a:t>
            </a:r>
            <a:r>
              <a:rPr lang="en-US" b="1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6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414337"/>
            <a:ext cx="96869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Fresno CC</a:t>
            </a:r>
          </a:p>
          <a:p>
            <a:pPr algn="ctr"/>
            <a:endParaRPr lang="en-US" sz="3600" b="1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/>
              <a:t>Online </a:t>
            </a:r>
            <a:r>
              <a:rPr lang="en-US" sz="3600" b="1" dirty="0"/>
              <a:t>Tutoring Course (18 hours)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Ongoing Training (once/month)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Observation/Evaluation Every Semester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TutorLingo, and various other resources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CRLA Certification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Arranged Trainings with Link-Systems International, Inc. on the WWWB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26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89" y="1204574"/>
            <a:ext cx="10644266" cy="3382416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3. What are the hours of your f2f tutoring? What are the hours of your online tutoring? Are there different hours for online tutoring for different disciplines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39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24" y="327422"/>
            <a:ext cx="9725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Fresno CC</a:t>
            </a:r>
          </a:p>
          <a:p>
            <a:pPr algn="ctr"/>
            <a:r>
              <a:rPr lang="en-US" sz="3600" b="1" dirty="0" smtClean="0"/>
              <a:t>Online Tutoring Hours</a:t>
            </a:r>
          </a:p>
          <a:p>
            <a:endParaRPr lang="en-US" sz="3600" b="1" dirty="0"/>
          </a:p>
          <a:p>
            <a:r>
              <a:rPr lang="en-US" sz="3600" b="1" dirty="0" smtClean="0"/>
              <a:t>Reading </a:t>
            </a:r>
            <a:r>
              <a:rPr lang="en-US" sz="3600" b="1" dirty="0"/>
              <a:t>and Writing Across the Disciplines:</a:t>
            </a:r>
          </a:p>
          <a:p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/>
              <a:t>Monday </a:t>
            </a:r>
            <a:r>
              <a:rPr lang="en-US" sz="3600" b="1" dirty="0"/>
              <a:t>– Thursday, 8 a.m. – 7 p.m.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Friday, 8 a.m. – 2 p.m.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/>
              <a:t>Saturday, 9 a.m. – 3 p.m.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009063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1491</TotalTime>
  <Words>679</Words>
  <Application>Microsoft Macintosh PowerPoint</Application>
  <PresentationFormat>Widescreen</PresentationFormat>
  <Paragraphs>75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Comic Sans MS</vt:lpstr>
      <vt:lpstr>Wingdings 3</vt:lpstr>
      <vt:lpstr>Arial</vt:lpstr>
      <vt:lpstr>Wisp</vt:lpstr>
      <vt:lpstr>Document</vt:lpstr>
      <vt:lpstr>Asynchronous and Synchronous Tutoring: Different Options, Different Opinions, Similar Outcomes?</vt:lpstr>
      <vt:lpstr>1. Do you offer online tutoring with your campus tutors? If so, please describe the logistics of how it's run and how you adapt your tutor training for the online environment. </vt:lpstr>
      <vt:lpstr>PowerPoint Presentation</vt:lpstr>
      <vt:lpstr>PowerPoint Presentation</vt:lpstr>
      <vt:lpstr>PowerPoint Presentation</vt:lpstr>
      <vt:lpstr>2. (If "yes" to #1) Describe your tutor training in online tutoring, that is in addition to the training all your tutors receive for f2f tutoring.</vt:lpstr>
      <vt:lpstr>PowerPoint Presentation</vt:lpstr>
      <vt:lpstr>3. What are the hours of your f2f tutoring? What are the hours of your online tutoring? Are there different hours for online tutoring for different disciplines?</vt:lpstr>
      <vt:lpstr>PowerPoint Presentation</vt:lpstr>
      <vt:lpstr>4. Describe any research you have conducted about effectiveness of your online tutoring versus your f2f tutoring.</vt:lpstr>
      <vt:lpstr>Fresno CC</vt:lpstr>
      <vt:lpstr>PowerPoint Presentation</vt:lpstr>
      <vt:lpstr>PowerPoint Presentation</vt:lpstr>
      <vt:lpstr>PowerPoint Presentation</vt:lpstr>
      <vt:lpstr>PowerPoint Presentation</vt:lpstr>
      <vt:lpstr>5. Do you use online tutoring providers, such as NetTutor? If so, when? For all classes? Only when Tutoring Center is closed? Only for certain disciplines? Please expand.</vt:lpstr>
      <vt:lpstr>Fresno CC</vt:lpstr>
      <vt:lpstr>6. Please comment on the pros and cons of asynchronous paper submissions. Do you consider it tutoring? Why or why not?</vt:lpstr>
      <vt:lpstr>Fresno CC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and Synchronous Tutoring: Different Options, Different Opinions, Similar Outcomes?</dc:title>
  <dc:creator>Microsoft Office User</dc:creator>
  <cp:lastModifiedBy>Microsoft Office User</cp:lastModifiedBy>
  <cp:revision>20</cp:revision>
  <cp:lastPrinted>2017-04-25T18:31:53Z</cp:lastPrinted>
  <dcterms:created xsi:type="dcterms:W3CDTF">2017-04-24T18:04:54Z</dcterms:created>
  <dcterms:modified xsi:type="dcterms:W3CDTF">2017-04-27T21:42:31Z</dcterms:modified>
</cp:coreProperties>
</file>