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8" r:id="rId3"/>
    <p:sldId id="257" r:id="rId4"/>
    <p:sldId id="260" r:id="rId5"/>
    <p:sldId id="261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22" y="-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7D4702-4A37-4495-BF55-F81C8C7F6A26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E7CF4-E439-46EB-B54A-CD69927323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88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E7CF4-E439-46EB-B54A-CD69927323E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67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AFB2F52-E5A7-4A1E-920D-4A0F705282A5}" type="datetimeFigureOut">
              <a:rPr lang="en-US" smtClean="0"/>
              <a:t>4/25/2017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21C7DD-CC51-414D-837C-B9CE71084A0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48200" y="0"/>
            <a:ext cx="3505200" cy="4410636"/>
          </a:xfrm>
          <a:solidFill>
            <a:srgbClr val="FFFF0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Presented for the Association of Colleges for Tutoring and Learning Assistance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/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>
                <a:solidFill>
                  <a:schemeClr val="tx1"/>
                </a:solidFill>
              </a:rPr>
              <a:t/>
            </a:r>
            <a:br>
              <a:rPr lang="en-US" sz="1600" b="1" dirty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/>
            </a:r>
            <a:br>
              <a:rPr lang="en-US" sz="1600" b="1" dirty="0" smtClean="0">
                <a:solidFill>
                  <a:schemeClr val="tx1"/>
                </a:solidFill>
              </a:rPr>
            </a:br>
            <a:endParaRPr lang="en-US" sz="1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sz="1600" b="1" dirty="0" smtClean="0">
                <a:latin typeface="Trebuchet MS" panose="020B0603020202020204" pitchFamily="34" charset="0"/>
              </a:rPr>
              <a:t>April 28, 2017</a:t>
            </a:r>
          </a:p>
          <a:p>
            <a:r>
              <a:rPr lang="en-US" sz="1600" b="1" dirty="0" smtClean="0">
                <a:latin typeface="Trebuchet MS" panose="020B0603020202020204" pitchFamily="34" charset="0"/>
              </a:rPr>
              <a:t>By Hunter R. Boylan, Ph.D.</a:t>
            </a:r>
          </a:p>
          <a:p>
            <a:r>
              <a:rPr lang="en-US" sz="1600" b="1" dirty="0" smtClean="0">
                <a:latin typeface="Trebuchet MS" panose="020B0603020202020204" pitchFamily="34" charset="0"/>
              </a:rPr>
              <a:t>Director, NCDE</a:t>
            </a:r>
            <a:endParaRPr lang="en-US" sz="1600" b="1" dirty="0">
              <a:latin typeface="Trebuchet MS" panose="020B0603020202020204" pitchFamily="34" charset="0"/>
            </a:endParaRPr>
          </a:p>
        </p:txBody>
      </p:sp>
      <p:pic>
        <p:nvPicPr>
          <p:cNvPr id="4" name="Picture 2" descr="C:\Users\boylanhr\AppData\Local\Microsoft\Windows\Temporary Internet Files\Content.IE5\3PX8B7OB\graduation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09800"/>
            <a:ext cx="4572000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438400" y="4876800"/>
            <a:ext cx="229530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/>
                </a:solidFill>
              </a:rPr>
              <a:t>College Completion’</a:t>
            </a:r>
          </a:p>
          <a:p>
            <a:r>
              <a:rPr lang="en-US" sz="1100" b="1" dirty="0" smtClean="0">
                <a:solidFill>
                  <a:schemeClr val="bg1"/>
                </a:solidFill>
              </a:rPr>
              <a:t>Focus on the Finish Line</a:t>
            </a:r>
          </a:p>
          <a:p>
            <a:endParaRPr lang="en-US" sz="1100" b="1" dirty="0">
              <a:solidFill>
                <a:schemeClr val="bg1"/>
              </a:solidFill>
            </a:endParaRPr>
          </a:p>
          <a:p>
            <a:endParaRPr lang="en-US" sz="1100" b="1" dirty="0" smtClean="0">
              <a:solidFill>
                <a:schemeClr val="bg1"/>
              </a:solidFill>
            </a:endParaRPr>
          </a:p>
          <a:p>
            <a:r>
              <a:rPr lang="en-US" sz="800" b="1" dirty="0" smtClean="0">
                <a:solidFill>
                  <a:schemeClr val="bg1"/>
                </a:solidFill>
              </a:rPr>
              <a:t>By Hunter R. Boylan,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Barbara J, Calderwood,  and </a:t>
            </a:r>
          </a:p>
          <a:p>
            <a:r>
              <a:rPr lang="en-US" sz="800" b="1" dirty="0" smtClean="0">
                <a:solidFill>
                  <a:schemeClr val="bg1"/>
                </a:solidFill>
              </a:rPr>
              <a:t>Barbara S. Bonham</a:t>
            </a:r>
          </a:p>
        </p:txBody>
      </p:sp>
    </p:spTree>
    <p:extLst>
      <p:ext uri="{BB962C8B-B14F-4D97-AF65-F5344CB8AC3E}">
        <p14:creationId xmlns:p14="http://schemas.microsoft.com/office/powerpoint/2010/main" val="336661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Increasing College Completion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924748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Obama administration</a:t>
            </a:r>
            <a:r>
              <a:rPr lang="en-US" sz="2800" b="1" dirty="0" smtClean="0"/>
              <a:t> – U.S. to have world’s highest percentage of college degree holders by 2020.</a:t>
            </a:r>
          </a:p>
          <a:p>
            <a:endParaRPr lang="en-US" sz="2800" b="1" dirty="0"/>
          </a:p>
          <a:p>
            <a:endParaRPr lang="en-US" sz="21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Lumina Foundation</a:t>
            </a:r>
            <a:r>
              <a:rPr lang="en-US" sz="2800" b="1" dirty="0" smtClean="0"/>
              <a:t> – 60% of Americans to have a certificate or degree by 2025.</a:t>
            </a:r>
          </a:p>
          <a:p>
            <a:endParaRPr lang="en-US" sz="2800" b="1" dirty="0"/>
          </a:p>
          <a:p>
            <a:endParaRPr lang="en-US" sz="2100" b="1" dirty="0" smtClean="0"/>
          </a:p>
          <a:p>
            <a:r>
              <a:rPr lang="en-US" sz="2800" b="1" dirty="0" smtClean="0">
                <a:solidFill>
                  <a:srgbClr val="C00000"/>
                </a:solidFill>
              </a:rPr>
              <a:t>Gates Foundation</a:t>
            </a:r>
            <a:r>
              <a:rPr lang="en-US" sz="2800" b="1" dirty="0" smtClean="0"/>
              <a:t> – double the number of low-income students with college degrees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944607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0297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Reforms and Outcomes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Integrated Reading and Writing </a:t>
            </a:r>
            <a:r>
              <a:rPr lang="en-US" b="1" dirty="0" smtClean="0"/>
              <a:t>– improved pass rates in college writing by 24%.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Co-requisite Remediation </a:t>
            </a:r>
            <a:r>
              <a:rPr lang="en-US" b="1" dirty="0" smtClean="0"/>
              <a:t>– improved pass rates in gateway math courses by 42%.</a:t>
            </a:r>
          </a:p>
          <a:p>
            <a:pPr marL="68580" indent="0">
              <a:buNone/>
            </a:pPr>
            <a:endParaRPr lang="en-US" b="1" dirty="0"/>
          </a:p>
          <a:p>
            <a:pPr marL="68580" indent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Emporium Model </a:t>
            </a:r>
            <a:r>
              <a:rPr lang="en-US" b="1" dirty="0" smtClean="0"/>
              <a:t>– improved pass rates in gateway math courses by 44%.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741387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These reforms will not </a:t>
            </a:r>
            <a:br>
              <a:rPr lang="en-US" sz="3200" b="1" dirty="0" smtClean="0">
                <a:solidFill>
                  <a:srgbClr val="C00000"/>
                </a:solidFill>
              </a:rPr>
            </a:br>
            <a:r>
              <a:rPr lang="en-US" sz="3200" b="1" dirty="0" smtClean="0">
                <a:solidFill>
                  <a:srgbClr val="C00000"/>
                </a:solidFill>
              </a:rPr>
              <a:t>meet their goal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514600"/>
            <a:ext cx="6777317" cy="36576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They are focused only on gateway courses.</a:t>
            </a:r>
          </a:p>
          <a:p>
            <a:endParaRPr lang="en-US" b="1" dirty="0"/>
          </a:p>
          <a:p>
            <a:r>
              <a:rPr lang="en-US" b="1" dirty="0" smtClean="0"/>
              <a:t>They do not address the life issues of students.</a:t>
            </a:r>
          </a:p>
          <a:p>
            <a:endParaRPr lang="en-US" b="1" dirty="0"/>
          </a:p>
          <a:p>
            <a:r>
              <a:rPr lang="en-US" b="1" dirty="0" smtClean="0"/>
              <a:t>They are not systematic.</a:t>
            </a:r>
          </a:p>
          <a:p>
            <a:endParaRPr lang="en-US" b="1" dirty="0"/>
          </a:p>
          <a:p>
            <a:r>
              <a:rPr lang="en-US" b="1" dirty="0" smtClean="0"/>
              <a:t>They do not integrate support services.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62012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877336"/>
          </a:xfrm>
        </p:spPr>
        <p:txBody>
          <a:bodyPr>
            <a:normAutofit/>
          </a:bodyPr>
          <a:lstStyle/>
          <a:p>
            <a:pPr algn="ctr"/>
            <a:r>
              <a:rPr lang="en-US" sz="3200" b="1" dirty="0" smtClean="0">
                <a:solidFill>
                  <a:srgbClr val="C00000"/>
                </a:solidFill>
              </a:rPr>
              <a:t>How Can You Help?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How can you integrate tutoring and learning assistance into course work?</a:t>
            </a:r>
            <a:br>
              <a:rPr lang="en-US" b="1" dirty="0" smtClean="0"/>
            </a:br>
            <a:endParaRPr lang="en-US" b="1" dirty="0" smtClean="0"/>
          </a:p>
          <a:p>
            <a:r>
              <a:rPr lang="en-US" b="1" dirty="0" smtClean="0"/>
              <a:t>How can you better utilize community services?</a:t>
            </a:r>
          </a:p>
          <a:p>
            <a:endParaRPr lang="en-US" b="1" dirty="0"/>
          </a:p>
          <a:p>
            <a:r>
              <a:rPr lang="en-US" b="1" dirty="0" smtClean="0"/>
              <a:t>How can you help address life issues?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642029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953536"/>
          </a:xfrm>
        </p:spPr>
        <p:txBody>
          <a:bodyPr>
            <a:normAutofit/>
          </a:bodyPr>
          <a:lstStyle/>
          <a:p>
            <a:r>
              <a:rPr lang="en-US" sz="3200" b="1" dirty="0" smtClean="0">
                <a:solidFill>
                  <a:schemeClr val="tx1"/>
                </a:solidFill>
              </a:rPr>
              <a:t>What We Really Need</a:t>
            </a:r>
            <a:endParaRPr lang="en-US" sz="32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3492" y="2323652"/>
            <a:ext cx="6777317" cy="369614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Improve the quality of instruction.</a:t>
            </a:r>
          </a:p>
          <a:p>
            <a:endParaRPr lang="en-US" b="1" dirty="0"/>
          </a:p>
          <a:p>
            <a:r>
              <a:rPr lang="en-US" b="1" dirty="0" smtClean="0"/>
              <a:t>Integrate support services and courses.</a:t>
            </a:r>
          </a:p>
          <a:p>
            <a:endParaRPr lang="en-US" b="1" dirty="0"/>
          </a:p>
          <a:p>
            <a:r>
              <a:rPr lang="en-US" b="1" dirty="0" smtClean="0"/>
              <a:t>Address the effects of being minority, low-income, and 1</a:t>
            </a:r>
            <a:r>
              <a:rPr lang="en-US" b="1" baseline="30000" dirty="0" smtClean="0"/>
              <a:t>st</a:t>
            </a:r>
            <a:r>
              <a:rPr lang="en-US" b="1" dirty="0" smtClean="0"/>
              <a:t> generation.</a:t>
            </a:r>
          </a:p>
          <a:p>
            <a:endParaRPr lang="en-US" b="1" dirty="0"/>
          </a:p>
          <a:p>
            <a:r>
              <a:rPr lang="en-US" b="1" dirty="0" smtClean="0"/>
              <a:t>Collaborate with high schools and community agencies.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5514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3047</TotalTime>
  <Words>219</Words>
  <Application>Microsoft Office PowerPoint</Application>
  <PresentationFormat>On-screen Show (4:3)</PresentationFormat>
  <Paragraphs>49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 Presented for the Association of Colleges for Tutoring and Learning Assistance         </vt:lpstr>
      <vt:lpstr>Increasing College Completion</vt:lpstr>
      <vt:lpstr>Reforms and Outcomes</vt:lpstr>
      <vt:lpstr>These reforms will not  meet their goal</vt:lpstr>
      <vt:lpstr>How Can You Help?</vt:lpstr>
      <vt:lpstr>What We Really Need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Hunter R. Boylan</dc:creator>
  <cp:lastModifiedBy>Hunter R. Boylan</cp:lastModifiedBy>
  <cp:revision>7</cp:revision>
  <dcterms:created xsi:type="dcterms:W3CDTF">2017-04-18T19:42:52Z</dcterms:created>
  <dcterms:modified xsi:type="dcterms:W3CDTF">2017-04-25T18:57:37Z</dcterms:modified>
</cp:coreProperties>
</file>