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Bush"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18505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p:txBody>
      </p:sp>
      <p:sp>
        <p:nvSpPr>
          <p:cNvPr id="86" name="Shape 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9033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1" name="Shape 171"/>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1934371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Shape 17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177" name="Shape 17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2316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83" name="Shape 1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7436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Shape 18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190" name="Shape 19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8571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endParaRPr sz="1000" dirty="0"/>
          </a:p>
        </p:txBody>
      </p:sp>
      <p:sp>
        <p:nvSpPr>
          <p:cNvPr id="198" name="Shape 19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3445455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Shape 20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None/>
            </a:pPr>
            <a:endParaRPr b="1" dirty="0"/>
          </a:p>
        </p:txBody>
      </p:sp>
      <p:sp>
        <p:nvSpPr>
          <p:cNvPr id="206" name="Shape 20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5172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13" name="Shape 2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8980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19" name="Shape 2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1411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7" name="Shape 22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2413461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6" name="Shape 236"/>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348656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Shape 9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94" name="Shape 9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5957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Shape 10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102" name="Shape 10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6661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Shape 10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110" name="Shape 11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8014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Shape 11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18" name="Shape 11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4342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Shape 12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127" name="Shape 12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2852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Shape 14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145" name="Shape 14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2920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53" name="Shape 153"/>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3870695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Shape 16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9700" marR="0" lvl="0" indent="0" algn="l" rtl="0">
              <a:spcBef>
                <a:spcPts val="0"/>
              </a:spcBef>
              <a:spcAft>
                <a:spcPts val="0"/>
              </a:spcAft>
              <a:buSzPts val="1400"/>
              <a:buNone/>
            </a:pPr>
            <a:endParaRPr dirty="0"/>
          </a:p>
        </p:txBody>
      </p:sp>
      <p:sp>
        <p:nvSpPr>
          <p:cNvPr id="162" name="Shape 16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1810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Shape 40"/>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4QiGYtd3qNI"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document/d/1O5idUlUST1gtFkOPz7kP86JnPLABYGIz83_iy_-OZ6c/edi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slide=next"/><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6000" b="1" i="0" u="none" strike="noStrike" cap="none">
                <a:solidFill>
                  <a:schemeClr val="dk1"/>
                </a:solidFill>
                <a:latin typeface="Calibri"/>
                <a:ea typeface="Calibri"/>
                <a:cs typeface="Calibri"/>
                <a:sym typeface="Calibri"/>
              </a:rPr>
              <a:t>Innovation &amp; Online Tutoring: Strategic Choices</a:t>
            </a:r>
            <a:endParaRPr/>
          </a:p>
        </p:txBody>
      </p:sp>
      <p:sp>
        <p:nvSpPr>
          <p:cNvPr id="89" name="Shape 8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400" b="0" i="0" u="none" strike="noStrike" cap="none" dirty="0">
                <a:solidFill>
                  <a:schemeClr val="dk1"/>
                </a:solidFill>
                <a:latin typeface="Calibri"/>
                <a:ea typeface="Calibri"/>
                <a:cs typeface="Calibri"/>
                <a:sym typeface="Calibri"/>
              </a:rPr>
              <a:t>ACTLA, San Diego</a:t>
            </a:r>
            <a:endParaRPr dirty="0"/>
          </a:p>
          <a:p>
            <a:pPr marL="0" marR="0" lvl="0" indent="0" algn="ctr" rtl="0">
              <a:lnSpc>
                <a:spcPct val="90000"/>
              </a:lnSpc>
              <a:spcBef>
                <a:spcPts val="1000"/>
              </a:spcBef>
              <a:spcAft>
                <a:spcPts val="0"/>
              </a:spcAft>
              <a:buClr>
                <a:schemeClr val="dk1"/>
              </a:buClr>
              <a:buSzPts val="2400"/>
              <a:buFont typeface="Arial"/>
              <a:buNone/>
            </a:pPr>
            <a:r>
              <a:rPr lang="en-US" sz="2400" b="0" i="0" u="none" strike="noStrike" cap="none" dirty="0">
                <a:solidFill>
                  <a:schemeClr val="dk1"/>
                </a:solidFill>
                <a:latin typeface="Calibri"/>
                <a:ea typeface="Calibri"/>
                <a:cs typeface="Calibri"/>
                <a:sym typeface="Calibri"/>
              </a:rPr>
              <a:t>April </a:t>
            </a:r>
            <a:r>
              <a:rPr lang="en-US" sz="2400" b="0" i="0" u="none" strike="noStrike" cap="none" dirty="0" smtClean="0">
                <a:solidFill>
                  <a:schemeClr val="dk1"/>
                </a:solidFill>
                <a:latin typeface="Calibri"/>
                <a:ea typeface="Calibri"/>
                <a:cs typeface="Calibri"/>
                <a:sym typeface="Calibri"/>
              </a:rPr>
              <a:t>2018</a:t>
            </a:r>
            <a:endParaRPr sz="2400" b="0" i="0" u="none" strike="noStrike" cap="none" dirty="0">
              <a:solidFill>
                <a:schemeClr val="dk1"/>
              </a:solidFill>
              <a:latin typeface="Calibri"/>
              <a:ea typeface="Calibri"/>
              <a:cs typeface="Calibri"/>
              <a:sym typeface="Calibri"/>
            </a:endParaRPr>
          </a:p>
        </p:txBody>
      </p:sp>
      <p:sp>
        <p:nvSpPr>
          <p:cNvPr id="90" name="Shape 9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Font typeface="Arial"/>
              <a:buNone/>
            </a:pPr>
            <a:r>
              <a:rPr lang="en-US"/>
              <a:t>Ehmann, Tearnan, Bush (c) 2018</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descr="Educational, instructional, and social moments are more effective when you can show rather than tell. Skype for HoloLens lets your contacts see what you see, hear what you hear, and draw on their screens to place holograms over physical objects in your view. Get an idea of how holograms can help people communicate in new ways.  Get the Development Edition: http://bit.ly/24wpO8i." title="Microsoft HoloLens: Skype">
            <a:hlinkClick r:id="rId3"/>
          </p:cNvPr>
          <p:cNvSpPr/>
          <p:nvPr/>
        </p:nvSpPr>
        <p:spPr>
          <a:xfrm>
            <a:off x="1524003" y="0"/>
            <a:ext cx="9144000" cy="6858000"/>
          </a:xfrm>
          <a:prstGeom prst="rect">
            <a:avLst/>
          </a:prstGeom>
          <a:blipFill>
            <a:blip r:embed="rId4">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838200" y="365125"/>
            <a:ext cx="10515600" cy="5072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0" i="1" u="none" strike="noStrike" cap="none">
                <a:solidFill>
                  <a:schemeClr val="dk1"/>
                </a:solidFill>
                <a:latin typeface="Calibri"/>
                <a:ea typeface="Calibri"/>
                <a:cs typeface="Calibri"/>
                <a:sym typeface="Calibri"/>
              </a:rPr>
              <a:t/>
            </a:r>
            <a:br>
              <a:rPr lang="en-US" sz="4400" b="0" i="1" u="none" strike="noStrike" cap="none">
                <a:solidFill>
                  <a:schemeClr val="dk1"/>
                </a:solidFill>
                <a:latin typeface="Calibri"/>
                <a:ea typeface="Calibri"/>
                <a:cs typeface="Calibri"/>
                <a:sym typeface="Calibri"/>
              </a:rPr>
            </a:br>
            <a:r>
              <a:rPr lang="en-US" sz="4400" b="1" i="1" u="none" strike="noStrike" cap="none">
                <a:solidFill>
                  <a:srgbClr val="FF0000"/>
                </a:solidFill>
                <a:latin typeface="Calibri"/>
                <a:ea typeface="Calibri"/>
                <a:cs typeface="Calibri"/>
                <a:sym typeface="Calibri"/>
              </a:rPr>
              <a:t>What technologies have you used for online tutoring?</a:t>
            </a:r>
            <a:endParaRPr b="1" i="1">
              <a:solidFill>
                <a:srgbClr val="FF0000"/>
              </a:solidFill>
            </a:endParaRPr>
          </a:p>
          <a:p>
            <a:pPr marL="0" marR="0" lvl="0" indent="0" algn="ctr" rtl="0">
              <a:lnSpc>
                <a:spcPct val="100000"/>
              </a:lnSpc>
              <a:spcBef>
                <a:spcPts val="1000"/>
              </a:spcBef>
              <a:spcAft>
                <a:spcPts val="0"/>
              </a:spcAft>
              <a:buClr>
                <a:schemeClr val="dk1"/>
              </a:buClr>
              <a:buSzPts val="4400"/>
              <a:buFont typeface="Calibri"/>
              <a:buNone/>
            </a:pPr>
            <a:r>
              <a:rPr lang="en-US" sz="4400" b="1" i="1" u="none" strike="noStrike" cap="none">
                <a:solidFill>
                  <a:schemeClr val="accent1"/>
                </a:solidFill>
                <a:latin typeface="Calibri"/>
                <a:ea typeface="Calibri"/>
                <a:cs typeface="Calibri"/>
                <a:sym typeface="Calibri"/>
              </a:rPr>
              <a:t>What has your experience been with them?</a:t>
            </a:r>
            <a:endParaRPr b="1" i="1">
              <a:solidFill>
                <a:schemeClr val="accent1"/>
              </a:solidFill>
            </a:endParaRPr>
          </a:p>
          <a:p>
            <a:pPr marL="0" marR="0" lvl="0" indent="0" algn="ctr" rtl="0">
              <a:lnSpc>
                <a:spcPct val="100000"/>
              </a:lnSpc>
              <a:spcBef>
                <a:spcPts val="1000"/>
              </a:spcBef>
              <a:spcAft>
                <a:spcPts val="0"/>
              </a:spcAft>
              <a:buClr>
                <a:schemeClr val="dk1"/>
              </a:buClr>
              <a:buSzPts val="4400"/>
              <a:buFont typeface="Calibri"/>
              <a:buNone/>
            </a:pPr>
            <a:r>
              <a:rPr lang="en-US" sz="4400" b="1" i="1" u="none" strike="noStrike" cap="none">
                <a:solidFill>
                  <a:srgbClr val="FF00FF"/>
                </a:solidFill>
                <a:latin typeface="Calibri"/>
                <a:ea typeface="Calibri"/>
                <a:cs typeface="Calibri"/>
                <a:sym typeface="Calibri"/>
              </a:rPr>
              <a:t>How have students responded?</a:t>
            </a:r>
            <a:endParaRPr b="1" i="1">
              <a:solidFill>
                <a:srgbClr val="FF00FF"/>
              </a:solidFill>
            </a:endParaRPr>
          </a:p>
          <a:p>
            <a:pPr marL="0" marR="0" lvl="0" indent="0" algn="ctr" rtl="0">
              <a:lnSpc>
                <a:spcPct val="100000"/>
              </a:lnSpc>
              <a:spcBef>
                <a:spcPts val="1000"/>
              </a:spcBef>
              <a:spcAft>
                <a:spcPts val="1000"/>
              </a:spcAft>
              <a:buClr>
                <a:schemeClr val="dk1"/>
              </a:buClr>
              <a:buSzPts val="4400"/>
              <a:buFont typeface="Calibri"/>
              <a:buNone/>
            </a:pPr>
            <a:r>
              <a:rPr lang="en-US" sz="4400" b="1" i="1" u="none" strike="noStrike" cap="none">
                <a:solidFill>
                  <a:srgbClr val="00B050"/>
                </a:solidFill>
                <a:latin typeface="Calibri"/>
                <a:ea typeface="Calibri"/>
                <a:cs typeface="Calibri"/>
                <a:sym typeface="Calibri"/>
              </a:rPr>
              <a:t>How do you choose which innovation(s) to use?</a:t>
            </a:r>
            <a:endParaRPr sz="4400" b="1" i="0" u="none" strike="noStrike" cap="none">
              <a:solidFill>
                <a:srgbClr val="FFC000"/>
              </a:solidFill>
              <a:latin typeface="Calibri"/>
              <a:ea typeface="Calibri"/>
              <a:cs typeface="Calibri"/>
              <a:sym typeface="Calibri"/>
            </a:endParaRPr>
          </a:p>
        </p:txBody>
      </p:sp>
      <p:sp>
        <p:nvSpPr>
          <p:cNvPr id="180" name="Shape 1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Font typeface="Arial"/>
              <a:buNone/>
            </a:pPr>
            <a:r>
              <a:rPr lang="en-US"/>
              <a:t>Ehmann, Tearnan, Bush (c) 2018</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6000"/>
              <a:buFont typeface="Calibri"/>
              <a:buNone/>
            </a:pPr>
            <a:r>
              <a:rPr lang="en-US" sz="6000" b="1" i="0" u="none" strike="noStrike" cap="none">
                <a:solidFill>
                  <a:schemeClr val="dk1"/>
                </a:solidFill>
                <a:latin typeface="Calibri"/>
                <a:ea typeface="Calibri"/>
                <a:cs typeface="Calibri"/>
                <a:sym typeface="Calibri"/>
              </a:rPr>
              <a:t>Principles </a:t>
            </a:r>
            <a:r>
              <a:rPr lang="en-US" b="1"/>
              <a:t>&amp; Practice</a:t>
            </a:r>
            <a:endParaRPr/>
          </a:p>
        </p:txBody>
      </p:sp>
      <p:sp>
        <p:nvSpPr>
          <p:cNvPr id="186" name="Shape 1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Font typeface="Arial"/>
              <a:buNone/>
            </a:pPr>
            <a:r>
              <a:rPr lang="en-US"/>
              <a:t>Ehmann, Tearnan, Bush (c) 2018</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Research Basis</a:t>
            </a:r>
            <a:endParaRPr/>
          </a:p>
        </p:txBody>
      </p:sp>
      <p:sp>
        <p:nvSpPr>
          <p:cNvPr id="193" name="Shape 19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79400" algn="l" rtl="0">
              <a:lnSpc>
                <a:spcPct val="90000"/>
              </a:lnSpc>
              <a:spcBef>
                <a:spcPts val="0"/>
              </a:spcBef>
              <a:spcAft>
                <a:spcPts val="0"/>
              </a:spcAft>
              <a:buClr>
                <a:schemeClr val="dk1"/>
              </a:buClr>
              <a:buSzPts val="3600"/>
              <a:buFont typeface="Arial"/>
              <a:buChar char="•"/>
            </a:pPr>
            <a:r>
              <a:rPr lang="en-US" sz="3600"/>
              <a:t>A large and growing knowledge regarding online learning more generally.</a:t>
            </a:r>
            <a:endParaRPr sz="3600"/>
          </a:p>
          <a:p>
            <a:pPr marL="228600" marR="0" lvl="0" indent="-279400" algn="l" rtl="0">
              <a:lnSpc>
                <a:spcPct val="90000"/>
              </a:lnSpc>
              <a:spcBef>
                <a:spcPts val="0"/>
              </a:spcBef>
              <a:spcAft>
                <a:spcPts val="0"/>
              </a:spcAft>
              <a:buClr>
                <a:schemeClr val="dk1"/>
              </a:buClr>
              <a:buSzPts val="3600"/>
              <a:buFont typeface="Arial"/>
              <a:buChar char="•"/>
            </a:pPr>
            <a:r>
              <a:rPr lang="en-US" sz="3600"/>
              <a:t>However, little </a:t>
            </a:r>
            <a:r>
              <a:rPr lang="en-US" sz="3600" b="0" i="0" u="none" strike="noStrike" cap="none">
                <a:solidFill>
                  <a:schemeClr val="dk1"/>
                </a:solidFill>
                <a:latin typeface="Calibri"/>
                <a:ea typeface="Calibri"/>
                <a:cs typeface="Calibri"/>
                <a:sym typeface="Calibri"/>
              </a:rPr>
              <a:t>theoretical or empirical research on </a:t>
            </a:r>
            <a:r>
              <a:rPr lang="en-US" sz="3600"/>
              <a:t>the phenomenon of online tutoring.</a:t>
            </a:r>
            <a:endParaRPr sz="3600"/>
          </a:p>
          <a:p>
            <a:pPr marL="228600" marR="0" lvl="0" indent="-279400" algn="l" rtl="0">
              <a:lnSpc>
                <a:spcPct val="90000"/>
              </a:lnSpc>
              <a:spcBef>
                <a:spcPts val="1000"/>
              </a:spcBef>
              <a:spcAft>
                <a:spcPts val="0"/>
              </a:spcAft>
              <a:buClr>
                <a:schemeClr val="dk1"/>
              </a:buClr>
              <a:buSzPts val="3600"/>
              <a:buFont typeface="Arial"/>
              <a:buChar char="•"/>
            </a:pPr>
            <a:r>
              <a:rPr lang="en-US" sz="3600"/>
              <a:t>Lots of </a:t>
            </a:r>
            <a:r>
              <a:rPr lang="en-US" sz="3600" b="0" i="0" u="none" strike="noStrike" cap="none">
                <a:solidFill>
                  <a:schemeClr val="dk1"/>
                </a:solidFill>
                <a:latin typeface="Calibri"/>
                <a:ea typeface="Calibri"/>
                <a:cs typeface="Calibri"/>
                <a:sym typeface="Calibri"/>
              </a:rPr>
              <a:t>anecdotal trial and error</a:t>
            </a:r>
            <a:endParaRPr sz="3600" b="0" i="0" u="none" strike="noStrike" cap="none">
              <a:solidFill>
                <a:schemeClr val="dk1"/>
              </a:solidFill>
              <a:latin typeface="Calibri"/>
              <a:ea typeface="Calibri"/>
              <a:cs typeface="Calibri"/>
              <a:sym typeface="Calibri"/>
            </a:endParaRPr>
          </a:p>
        </p:txBody>
      </p:sp>
      <p:sp>
        <p:nvSpPr>
          <p:cNvPr id="194" name="Shape 1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Font typeface="Arial"/>
              <a:buNone/>
            </a:pPr>
            <a:r>
              <a:rPr lang="en-US"/>
              <a:t>Ehmann, Tearnan, Bush (c) 2018</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Shape 200"/>
          <p:cNvPicPr preferRelativeResize="0"/>
          <p:nvPr/>
        </p:nvPicPr>
        <p:blipFill>
          <a:blip r:embed="rId3">
            <a:alphaModFix/>
          </a:blip>
          <a:stretch>
            <a:fillRect/>
          </a:stretch>
        </p:blipFill>
        <p:spPr>
          <a:xfrm>
            <a:off x="3887100" y="645250"/>
            <a:ext cx="8134350" cy="5429250"/>
          </a:xfrm>
          <a:prstGeom prst="rect">
            <a:avLst/>
          </a:prstGeom>
          <a:noFill/>
          <a:ln>
            <a:noFill/>
          </a:ln>
        </p:spPr>
      </p:pic>
      <p:sp>
        <p:nvSpPr>
          <p:cNvPr id="201" name="Shape 201"/>
          <p:cNvSpPr txBox="1">
            <a:spLocks noGrp="1"/>
          </p:cNvSpPr>
          <p:nvPr>
            <p:ph type="title"/>
          </p:nvPr>
        </p:nvSpPr>
        <p:spPr>
          <a:xfrm>
            <a:off x="838200" y="645250"/>
            <a:ext cx="10515600" cy="1420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b="1"/>
              <a:t>Principles to</a:t>
            </a:r>
            <a:endParaRPr b="1"/>
          </a:p>
          <a:p>
            <a:pPr marL="0" lvl="0" indent="0" rtl="0">
              <a:spcBef>
                <a:spcPts val="0"/>
              </a:spcBef>
              <a:spcAft>
                <a:spcPts val="0"/>
              </a:spcAft>
              <a:buNone/>
            </a:pPr>
            <a:r>
              <a:rPr lang="en-US" b="1"/>
              <a:t>Drive Practice</a:t>
            </a:r>
            <a:endParaRPr b="1"/>
          </a:p>
        </p:txBody>
      </p:sp>
      <p:sp>
        <p:nvSpPr>
          <p:cNvPr id="202" name="Shape 202"/>
          <p:cNvSpPr txBox="1"/>
          <p:nvPr/>
        </p:nvSpPr>
        <p:spPr>
          <a:xfrm>
            <a:off x="4596000" y="6308100"/>
            <a:ext cx="3000000" cy="54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888888"/>
                </a:solidFill>
                <a:latin typeface="Calibri"/>
                <a:ea typeface="Calibri"/>
                <a:cs typeface="Calibri"/>
                <a:sym typeface="Calibri"/>
              </a:rPr>
              <a:t>Ehmann, Tearnan, Bush (c) 2018</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spcBef>
                <a:spcPts val="1000"/>
              </a:spcBef>
              <a:spcAft>
                <a:spcPts val="0"/>
              </a:spcAft>
              <a:buClr>
                <a:srgbClr val="002060"/>
              </a:buClr>
              <a:buSzPts val="4200"/>
              <a:buFont typeface="Arial"/>
              <a:buNone/>
            </a:pPr>
            <a:endParaRPr sz="4200" b="1" i="1">
              <a:solidFill>
                <a:srgbClr val="0000FF"/>
              </a:solidFill>
            </a:endParaRPr>
          </a:p>
          <a:p>
            <a:pPr marL="0" lvl="0" indent="0" algn="ctr" rtl="0">
              <a:spcBef>
                <a:spcPts val="1000"/>
              </a:spcBef>
              <a:spcAft>
                <a:spcPts val="0"/>
              </a:spcAft>
              <a:buClr>
                <a:srgbClr val="002060"/>
              </a:buClr>
              <a:buSzPts val="4200"/>
              <a:buFont typeface="Arial"/>
              <a:buNone/>
            </a:pPr>
            <a:endParaRPr sz="4200" b="1" i="1">
              <a:solidFill>
                <a:srgbClr val="0000FF"/>
              </a:solidFill>
            </a:endParaRPr>
          </a:p>
          <a:p>
            <a:pPr marL="0" lvl="0" indent="0" algn="ctr" rtl="0">
              <a:spcBef>
                <a:spcPts val="1000"/>
              </a:spcBef>
              <a:spcAft>
                <a:spcPts val="0"/>
              </a:spcAft>
              <a:buClr>
                <a:srgbClr val="002060"/>
              </a:buClr>
              <a:buSzPts val="4200"/>
              <a:buFont typeface="Arial"/>
              <a:buNone/>
            </a:pPr>
            <a:endParaRPr sz="4200" b="1" i="1">
              <a:solidFill>
                <a:srgbClr val="0000FF"/>
              </a:solidFill>
            </a:endParaRPr>
          </a:p>
          <a:p>
            <a:pPr marL="0" lvl="0" indent="0" algn="ctr" rtl="0">
              <a:spcBef>
                <a:spcPts val="1000"/>
              </a:spcBef>
              <a:spcAft>
                <a:spcPts val="0"/>
              </a:spcAft>
              <a:buClr>
                <a:srgbClr val="002060"/>
              </a:buClr>
              <a:buSzPts val="4200"/>
              <a:buFont typeface="Arial"/>
              <a:buNone/>
            </a:pPr>
            <a:endParaRPr sz="4200" b="1" i="1">
              <a:solidFill>
                <a:srgbClr val="0000FF"/>
              </a:solidFill>
            </a:endParaRPr>
          </a:p>
          <a:p>
            <a:pPr marL="0" lvl="0" indent="0" algn="ctr" rtl="0">
              <a:spcBef>
                <a:spcPts val="1000"/>
              </a:spcBef>
              <a:spcAft>
                <a:spcPts val="0"/>
              </a:spcAft>
              <a:buClr>
                <a:srgbClr val="002060"/>
              </a:buClr>
              <a:buSzPts val="4200"/>
              <a:buFont typeface="Arial"/>
              <a:buNone/>
            </a:pPr>
            <a:r>
              <a:rPr lang="en-US" sz="4200" b="1" i="1">
                <a:solidFill>
                  <a:srgbClr val="0000FF"/>
                </a:solidFill>
              </a:rPr>
              <a:t>What factors most influence your own contexts?</a:t>
            </a:r>
            <a:endParaRPr sz="4400" b="0" i="0" u="none" strike="noStrike" cap="none">
              <a:solidFill>
                <a:schemeClr val="dk1"/>
              </a:solidFill>
              <a:latin typeface="Calibri"/>
              <a:ea typeface="Calibri"/>
              <a:cs typeface="Calibri"/>
              <a:sym typeface="Calibri"/>
            </a:endParaRPr>
          </a:p>
        </p:txBody>
      </p:sp>
      <p:sp>
        <p:nvSpPr>
          <p:cNvPr id="209" name="Shape 209"/>
          <p:cNvSpPr txBox="1">
            <a:spLocks noGrp="1"/>
          </p:cNvSpPr>
          <p:nvPr>
            <p:ph type="body" idx="1"/>
          </p:nvPr>
        </p:nvSpPr>
        <p:spPr>
          <a:xfrm>
            <a:off x="838200" y="2008749"/>
            <a:ext cx="10515600" cy="4168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800"/>
              <a:buFont typeface="Arial"/>
              <a:buNone/>
            </a:pPr>
            <a:endParaRPr sz="2800" b="1" i="1" u="none" strike="noStrike" cap="none">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2800"/>
              <a:buFont typeface="Arial"/>
              <a:buNone/>
            </a:pPr>
            <a:endParaRPr sz="2800" b="1" i="1" u="none" strike="noStrike" cap="none">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rgbClr val="002060"/>
              </a:buClr>
              <a:buSzPts val="4200"/>
              <a:buFont typeface="Arial"/>
              <a:buNone/>
            </a:pPr>
            <a:endParaRPr>
              <a:solidFill>
                <a:srgbClr val="0000FF"/>
              </a:solidFill>
            </a:endParaRPr>
          </a:p>
          <a:p>
            <a:pPr marL="0" marR="0" lvl="0" indent="0" algn="ctr" rtl="0">
              <a:lnSpc>
                <a:spcPct val="90000"/>
              </a:lnSpc>
              <a:spcBef>
                <a:spcPts val="1000"/>
              </a:spcBef>
              <a:spcAft>
                <a:spcPts val="0"/>
              </a:spcAft>
              <a:buClr>
                <a:schemeClr val="dk1"/>
              </a:buClr>
              <a:buSzPts val="4200"/>
              <a:buFont typeface="Arial"/>
              <a:buNone/>
            </a:pPr>
            <a:endParaRPr sz="4200" b="1" i="1" u="none" strike="noStrike" cap="none">
              <a:solidFill>
                <a:srgbClr val="0000FF"/>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4200"/>
              <a:buFont typeface="Arial"/>
              <a:buNone/>
            </a:pPr>
            <a:endParaRPr sz="4200" b="1" i="1" u="none" strike="noStrike" cap="none">
              <a:solidFill>
                <a:srgbClr val="002060"/>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4200"/>
              <a:buFont typeface="Arial"/>
              <a:buNone/>
            </a:pPr>
            <a:endParaRPr sz="4200" b="1" i="1" u="none" strike="noStrike" cap="none">
              <a:solidFill>
                <a:srgbClr val="002060"/>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4200"/>
              <a:buFont typeface="Arial"/>
              <a:buNone/>
            </a:pPr>
            <a:endParaRPr sz="4200" b="1" i="1" u="none" strike="noStrike" cap="none">
              <a:solidFill>
                <a:srgbClr val="002060"/>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210" name="Shape 2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Font typeface="Arial"/>
              <a:buNone/>
            </a:pPr>
            <a:r>
              <a:rPr lang="en-US"/>
              <a:t>Ehmann, Tearnan, Bush (c) 2018</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6000"/>
              <a:buFont typeface="Calibri"/>
              <a:buNone/>
            </a:pPr>
            <a:r>
              <a:rPr lang="en-US" sz="6000" b="1" i="0" u="none" strike="noStrike" cap="none">
                <a:solidFill>
                  <a:schemeClr val="dk1"/>
                </a:solidFill>
                <a:latin typeface="Calibri"/>
                <a:ea typeface="Calibri"/>
                <a:cs typeface="Calibri"/>
                <a:sym typeface="Calibri"/>
              </a:rPr>
              <a:t>Framework for Investigating Student Learning and Online Tutoring</a:t>
            </a:r>
            <a:endParaRPr/>
          </a:p>
        </p:txBody>
      </p:sp>
      <p:sp>
        <p:nvSpPr>
          <p:cNvPr id="216" name="Shape 216"/>
          <p:cNvSpPr txBox="1"/>
          <p:nvPr/>
        </p:nvSpPr>
        <p:spPr>
          <a:xfrm>
            <a:off x="4589650" y="6369300"/>
            <a:ext cx="3000000" cy="48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888888"/>
                </a:solidFill>
                <a:latin typeface="Calibri"/>
                <a:ea typeface="Calibri"/>
                <a:cs typeface="Calibri"/>
                <a:sym typeface="Calibri"/>
              </a:rPr>
              <a:t>Ehmann, Tearnan, Bush (c) 2018</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b="1"/>
              <a:t>Small Group Exploration</a:t>
            </a:r>
            <a:endParaRPr/>
          </a:p>
        </p:txBody>
      </p:sp>
      <p:sp>
        <p:nvSpPr>
          <p:cNvPr id="222" name="Shape 2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0"/>
              </a:spcBef>
              <a:spcAft>
                <a:spcPts val="0"/>
              </a:spcAft>
              <a:buSzPts val="2800"/>
              <a:buChar char="•"/>
            </a:pPr>
            <a:r>
              <a:rPr lang="en-US"/>
              <a:t>Identify a </a:t>
            </a:r>
            <a:r>
              <a:rPr lang="en-US" b="1">
                <a:solidFill>
                  <a:srgbClr val="9900FF"/>
                </a:solidFill>
              </a:rPr>
              <a:t>new technology</a:t>
            </a:r>
            <a:r>
              <a:rPr lang="en-US"/>
              <a:t> you’d like to implement for online tutoring</a:t>
            </a:r>
            <a:endParaRPr/>
          </a:p>
          <a:p>
            <a:pPr marL="457200" marR="0" lvl="0" indent="-406400" algn="l" rtl="0">
              <a:lnSpc>
                <a:spcPct val="90000"/>
              </a:lnSpc>
              <a:spcBef>
                <a:spcPts val="0"/>
              </a:spcBef>
              <a:spcAft>
                <a:spcPts val="0"/>
              </a:spcAft>
              <a:buSzPts val="2800"/>
              <a:buChar char="•"/>
            </a:pPr>
            <a:r>
              <a:rPr lang="en-US"/>
              <a:t>What </a:t>
            </a:r>
            <a:r>
              <a:rPr lang="en-US" b="1">
                <a:solidFill>
                  <a:srgbClr val="FF0000"/>
                </a:solidFill>
              </a:rPr>
              <a:t>questions </a:t>
            </a:r>
            <a:r>
              <a:rPr lang="en-US"/>
              <a:t>would you have about the technology &amp; student learning?</a:t>
            </a:r>
            <a:endParaRPr/>
          </a:p>
          <a:p>
            <a:pPr marL="457200" marR="0" lvl="0" indent="-406400" algn="l" rtl="0">
              <a:lnSpc>
                <a:spcPct val="90000"/>
              </a:lnSpc>
              <a:spcBef>
                <a:spcPts val="0"/>
              </a:spcBef>
              <a:spcAft>
                <a:spcPts val="0"/>
              </a:spcAft>
              <a:buSzPts val="2800"/>
              <a:buChar char="•"/>
            </a:pPr>
            <a:r>
              <a:rPr lang="en-US"/>
              <a:t>What </a:t>
            </a:r>
            <a:r>
              <a:rPr lang="en-US" b="1">
                <a:solidFill>
                  <a:srgbClr val="0000FF"/>
                </a:solidFill>
              </a:rPr>
              <a:t>steps</a:t>
            </a:r>
            <a:r>
              <a:rPr lang="en-US"/>
              <a:t> would you take to study the impact?</a:t>
            </a:r>
            <a:endParaRPr/>
          </a:p>
          <a:p>
            <a:pPr marL="457200" marR="0" lvl="0" indent="-406400" algn="l" rtl="0">
              <a:lnSpc>
                <a:spcPct val="90000"/>
              </a:lnSpc>
              <a:spcBef>
                <a:spcPts val="0"/>
              </a:spcBef>
              <a:spcAft>
                <a:spcPts val="0"/>
              </a:spcAft>
              <a:buSzPts val="2800"/>
              <a:buChar char="•"/>
            </a:pPr>
            <a:r>
              <a:rPr lang="en-US"/>
              <a:t>How would you want to </a:t>
            </a:r>
            <a:r>
              <a:rPr lang="en-US" b="1">
                <a:solidFill>
                  <a:srgbClr val="00B050"/>
                </a:solidFill>
              </a:rPr>
              <a:t>analyze &amp; share</a:t>
            </a:r>
            <a:r>
              <a:rPr lang="en-US"/>
              <a:t> your findings?</a:t>
            </a:r>
            <a:endParaRPr/>
          </a:p>
          <a:p>
            <a:pPr marL="0" marR="0" lvl="0" indent="0" algn="l" rtl="0">
              <a:lnSpc>
                <a:spcPct val="90000"/>
              </a:lnSpc>
              <a:spcBef>
                <a:spcPts val="0"/>
              </a:spcBef>
              <a:spcAft>
                <a:spcPts val="0"/>
              </a:spcAft>
              <a:buNone/>
            </a:pPr>
            <a:endParaRPr/>
          </a:p>
          <a:p>
            <a:pPr marL="0" marR="0" lvl="0" indent="0" algn="l" rtl="0">
              <a:lnSpc>
                <a:spcPct val="90000"/>
              </a:lnSpc>
              <a:spcBef>
                <a:spcPts val="0"/>
              </a:spcBef>
              <a:spcAft>
                <a:spcPts val="0"/>
              </a:spcAft>
              <a:buNone/>
            </a:pPr>
            <a:r>
              <a:rPr lang="en-US" u="sng">
                <a:solidFill>
                  <a:schemeClr val="hlink"/>
                </a:solidFill>
                <a:hlinkClick r:id="rId3"/>
              </a:rPr>
              <a:t>Worksheet</a:t>
            </a:r>
            <a:r>
              <a:rPr lang="en-US"/>
              <a:t> </a:t>
            </a:r>
            <a:endParaRPr/>
          </a:p>
        </p:txBody>
      </p:sp>
      <p:sp>
        <p:nvSpPr>
          <p:cNvPr id="223" name="Shape 223"/>
          <p:cNvSpPr txBox="1"/>
          <p:nvPr/>
        </p:nvSpPr>
        <p:spPr>
          <a:xfrm>
            <a:off x="4596000" y="6311900"/>
            <a:ext cx="3000000" cy="47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888888"/>
                </a:solidFill>
                <a:latin typeface="Calibri"/>
                <a:ea typeface="Calibri"/>
                <a:cs typeface="Calibri"/>
                <a:sym typeface="Calibri"/>
              </a:rPr>
              <a:t>Ehmann, Tearnan, Bush (c) 2018</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b="1"/>
              <a:t>Framework</a:t>
            </a:r>
            <a:endParaRPr b="1"/>
          </a:p>
        </p:txBody>
      </p:sp>
      <p:sp>
        <p:nvSpPr>
          <p:cNvPr id="230" name="Shape 230"/>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a:spcBef>
                <a:spcPts val="1000"/>
              </a:spcBef>
              <a:spcAft>
                <a:spcPts val="0"/>
              </a:spcAft>
              <a:buNone/>
            </a:pPr>
            <a:endParaRPr/>
          </a:p>
          <a:p>
            <a:pPr marL="0" lvl="0" indent="0" rtl="0">
              <a:spcBef>
                <a:spcPts val="1000"/>
              </a:spcBef>
              <a:spcAft>
                <a:spcPts val="0"/>
              </a:spcAft>
              <a:buNone/>
            </a:pPr>
            <a:endParaRPr/>
          </a:p>
        </p:txBody>
      </p:sp>
      <p:pic>
        <p:nvPicPr>
          <p:cNvPr id="231" name="Shape 231"/>
          <p:cNvPicPr preferRelativeResize="0"/>
          <p:nvPr/>
        </p:nvPicPr>
        <p:blipFill>
          <a:blip r:embed="rId3">
            <a:alphaModFix/>
          </a:blip>
          <a:stretch>
            <a:fillRect/>
          </a:stretch>
        </p:blipFill>
        <p:spPr>
          <a:xfrm>
            <a:off x="1827225" y="1510825"/>
            <a:ext cx="8078774" cy="4633525"/>
          </a:xfrm>
          <a:prstGeom prst="rect">
            <a:avLst/>
          </a:prstGeom>
          <a:noFill/>
          <a:ln>
            <a:noFill/>
          </a:ln>
        </p:spPr>
      </p:pic>
      <p:sp>
        <p:nvSpPr>
          <p:cNvPr id="232" name="Shape 232"/>
          <p:cNvSpPr txBox="1"/>
          <p:nvPr/>
        </p:nvSpPr>
        <p:spPr>
          <a:xfrm>
            <a:off x="4366613" y="6311625"/>
            <a:ext cx="3000000" cy="54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888888"/>
                </a:solidFill>
                <a:latin typeface="Calibri"/>
                <a:ea typeface="Calibri"/>
                <a:cs typeface="Calibri"/>
                <a:sym typeface="Calibri"/>
              </a:rPr>
              <a:t>Ehmann, Tearnan, Bush (c) 2018</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838200" y="3337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b="1" i="1">
                <a:solidFill>
                  <a:srgbClr val="0000FF"/>
                </a:solidFill>
              </a:rPr>
              <a:t>Thank you!</a:t>
            </a:r>
            <a:endParaRPr b="1" i="1">
              <a:solidFill>
                <a:srgbClr val="0000FF"/>
              </a:solidFill>
            </a:endParaRPr>
          </a:p>
        </p:txBody>
      </p:sp>
      <p:sp>
        <p:nvSpPr>
          <p:cNvPr id="239" name="Shape 239"/>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0">
              <a:spcBef>
                <a:spcPts val="1000"/>
              </a:spcBef>
              <a:spcAft>
                <a:spcPts val="0"/>
              </a:spcAft>
              <a:buNone/>
            </a:pPr>
            <a:r>
              <a:rPr lang="en-US" i="1">
                <a:solidFill>
                  <a:srgbClr val="0000FF"/>
                </a:solidFill>
              </a:rPr>
              <a:t>Linda Bush, PhD</a:t>
            </a:r>
            <a:endParaRPr i="1">
              <a:solidFill>
                <a:srgbClr val="0000FF"/>
              </a:solidFill>
            </a:endParaRPr>
          </a:p>
          <a:p>
            <a:pPr marL="457200" lvl="0" indent="0">
              <a:spcBef>
                <a:spcPts val="1000"/>
              </a:spcBef>
              <a:spcAft>
                <a:spcPts val="0"/>
              </a:spcAft>
              <a:buNone/>
            </a:pPr>
            <a:r>
              <a:rPr lang="en-US" sz="2400" i="1">
                <a:solidFill>
                  <a:srgbClr val="0000FF"/>
                </a:solidFill>
              </a:rPr>
              <a:t>STEM</a:t>
            </a:r>
            <a:endParaRPr sz="2400" i="1">
              <a:solidFill>
                <a:srgbClr val="0000FF"/>
              </a:solidFill>
            </a:endParaRPr>
          </a:p>
          <a:p>
            <a:pPr marL="457200" lvl="0" indent="0">
              <a:spcBef>
                <a:spcPts val="1000"/>
              </a:spcBef>
              <a:spcAft>
                <a:spcPts val="0"/>
              </a:spcAft>
              <a:buNone/>
            </a:pPr>
            <a:r>
              <a:rPr lang="en-US" sz="2400" i="1">
                <a:solidFill>
                  <a:srgbClr val="0000FF"/>
                </a:solidFill>
              </a:rPr>
              <a:t>linda.bush@pearson.com</a:t>
            </a:r>
            <a:endParaRPr sz="2400" i="1">
              <a:solidFill>
                <a:srgbClr val="0000FF"/>
              </a:solidFill>
            </a:endParaRPr>
          </a:p>
          <a:p>
            <a:pPr marL="457200" lvl="0" indent="0">
              <a:spcBef>
                <a:spcPts val="1000"/>
              </a:spcBef>
              <a:spcAft>
                <a:spcPts val="0"/>
              </a:spcAft>
              <a:buNone/>
            </a:pPr>
            <a:endParaRPr i="1">
              <a:solidFill>
                <a:srgbClr val="0000FF"/>
              </a:solidFill>
            </a:endParaRPr>
          </a:p>
          <a:p>
            <a:pPr marL="457200" lvl="0" indent="0">
              <a:spcBef>
                <a:spcPts val="1000"/>
              </a:spcBef>
              <a:spcAft>
                <a:spcPts val="0"/>
              </a:spcAft>
              <a:buNone/>
            </a:pPr>
            <a:r>
              <a:rPr lang="en-US" i="1">
                <a:solidFill>
                  <a:srgbClr val="0000FF"/>
                </a:solidFill>
              </a:rPr>
              <a:t>Allyson Tearnan, PhD</a:t>
            </a:r>
            <a:endParaRPr i="1">
              <a:solidFill>
                <a:srgbClr val="0000FF"/>
              </a:solidFill>
            </a:endParaRPr>
          </a:p>
          <a:p>
            <a:pPr marL="457200" lvl="0" indent="0">
              <a:spcBef>
                <a:spcPts val="1000"/>
              </a:spcBef>
              <a:spcAft>
                <a:spcPts val="0"/>
              </a:spcAft>
              <a:buNone/>
            </a:pPr>
            <a:r>
              <a:rPr lang="en-US" sz="2400" i="1">
                <a:solidFill>
                  <a:srgbClr val="0000FF"/>
                </a:solidFill>
              </a:rPr>
              <a:t>Writing &amp; Humanities</a:t>
            </a:r>
            <a:endParaRPr sz="2400" i="1">
              <a:solidFill>
                <a:srgbClr val="0000FF"/>
              </a:solidFill>
            </a:endParaRPr>
          </a:p>
          <a:p>
            <a:pPr marL="457200" lvl="0" indent="0">
              <a:spcBef>
                <a:spcPts val="1000"/>
              </a:spcBef>
              <a:spcAft>
                <a:spcPts val="0"/>
              </a:spcAft>
              <a:buNone/>
            </a:pPr>
            <a:r>
              <a:rPr lang="en-US" sz="2400" i="1">
                <a:solidFill>
                  <a:srgbClr val="0000FF"/>
                </a:solidFill>
              </a:rPr>
              <a:t>allyson.tearnan@pearson.com</a:t>
            </a:r>
            <a:endParaRPr sz="2400" i="1">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Session Objectives</a:t>
            </a:r>
            <a:endParaRPr sz="4400" b="0" i="0" u="none" strike="noStrike" cap="none">
              <a:solidFill>
                <a:schemeClr val="dk1"/>
              </a:solidFill>
              <a:latin typeface="Calibri"/>
              <a:ea typeface="Calibri"/>
              <a:cs typeface="Calibri"/>
              <a:sym typeface="Calibri"/>
            </a:endParaRPr>
          </a:p>
        </p:txBody>
      </p:sp>
      <p:sp>
        <p:nvSpPr>
          <p:cNvPr id="97" name="Shape 9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Concrete examples of how various innovations (i.e. augmented reality, audio, video &amp; group engagement tools) can be deployed within an online tutoring context</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Framework for investigating how those technologies can influence student learning and engagement</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Understanding how tools may have a distinctive impact on the phenomenon of online tutoring</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98" name="Shape 9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Font typeface="Arial"/>
              <a:buNone/>
            </a:pPr>
            <a:r>
              <a:rPr lang="en-US"/>
              <a:t>Ehmann, Tearnan, Bush (c) 2018</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Agenda</a:t>
            </a:r>
            <a:endParaRPr/>
          </a:p>
        </p:txBody>
      </p:sp>
      <p:sp>
        <p:nvSpPr>
          <p:cNvPr id="105" name="Shape 10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Practical overview of various technologies that can enhance online tutorials</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Insights into theoretical underpinnings and principles that may help in choosing certain technologies</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Suggested empirical framework for investigating the impact of such technology on student learning</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06" name="Shape 10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Font typeface="Arial"/>
              <a:buNone/>
            </a:pPr>
            <a:r>
              <a:rPr lang="en-US"/>
              <a:t>Ehmann, Tearnan, Bush (c) 2018</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6000"/>
              <a:buFont typeface="Calibri"/>
              <a:buNone/>
            </a:pPr>
            <a:r>
              <a:rPr lang="en-US" sz="6000" b="1" i="0" u="none" strike="noStrike" cap="none">
                <a:solidFill>
                  <a:schemeClr val="dk1"/>
                </a:solidFill>
                <a:latin typeface="Calibri"/>
                <a:ea typeface="Calibri"/>
                <a:cs typeface="Calibri"/>
                <a:sym typeface="Calibri"/>
              </a:rPr>
              <a:t>Overview of Innovations</a:t>
            </a:r>
            <a:endParaRPr/>
          </a:p>
        </p:txBody>
      </p:sp>
      <p:sp>
        <p:nvSpPr>
          <p:cNvPr id="113" name="Shape 1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88888"/>
              </a:buClr>
              <a:buSzPts val="2400"/>
              <a:buFont typeface="Arial"/>
              <a:buNone/>
            </a:pPr>
            <a:r>
              <a:rPr lang="en-US" sz="2400" b="1" i="0" u="none" strike="noStrike" cap="none">
                <a:solidFill>
                  <a:srgbClr val="888888"/>
                </a:solidFill>
                <a:latin typeface="Calibri"/>
                <a:ea typeface="Calibri"/>
                <a:cs typeface="Calibri"/>
                <a:sym typeface="Calibri"/>
              </a:rPr>
              <a:t>in Online Tutoring Contexts</a:t>
            </a:r>
            <a:endParaRPr sz="2400" b="0" i="0" u="none" strike="noStrike" cap="none">
              <a:solidFill>
                <a:srgbClr val="888888"/>
              </a:solidFill>
              <a:latin typeface="Calibri"/>
              <a:ea typeface="Calibri"/>
              <a:cs typeface="Calibri"/>
              <a:sym typeface="Calibri"/>
            </a:endParaRPr>
          </a:p>
        </p:txBody>
      </p:sp>
      <p:sp>
        <p:nvSpPr>
          <p:cNvPr id="114" name="Shape 1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Font typeface="Arial"/>
              <a:buNone/>
            </a:pPr>
            <a:r>
              <a:rPr lang="en-US"/>
              <a:t>Ehmann, Tearnan, Bush (c) 2018</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39725" y="365125"/>
            <a:ext cx="11571600" cy="52416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0" i="1" u="none" strike="noStrike" cap="none">
                <a:solidFill>
                  <a:schemeClr val="dk1"/>
                </a:solidFill>
                <a:latin typeface="Calibri"/>
                <a:ea typeface="Calibri"/>
                <a:cs typeface="Calibri"/>
                <a:sym typeface="Calibri"/>
              </a:rPr>
              <a:t/>
            </a:r>
            <a:br>
              <a:rPr lang="en-US" sz="4400" b="0" i="1" u="none" strike="noStrike" cap="none">
                <a:solidFill>
                  <a:schemeClr val="dk1"/>
                </a:solidFill>
                <a:latin typeface="Calibri"/>
                <a:ea typeface="Calibri"/>
                <a:cs typeface="Calibri"/>
                <a:sym typeface="Calibri"/>
              </a:rPr>
            </a:br>
            <a:r>
              <a:rPr lang="en-US" sz="3200" b="1" i="1" u="none" strike="noStrike" cap="none">
                <a:solidFill>
                  <a:schemeClr val="accent1"/>
                </a:solidFill>
                <a:latin typeface="Calibri"/>
                <a:ea typeface="Calibri"/>
                <a:cs typeface="Calibri"/>
                <a:sym typeface="Calibri"/>
              </a:rPr>
              <a:t>When was your very first email?</a:t>
            </a:r>
            <a:endParaRPr sz="3200" b="1" i="1">
              <a:solidFill>
                <a:schemeClr val="accent1"/>
              </a:solidFill>
            </a:endParaRPr>
          </a:p>
          <a:p>
            <a:pPr marL="0" marR="0" lvl="0" indent="0" algn="ctr" rtl="0">
              <a:lnSpc>
                <a:spcPct val="90000"/>
              </a:lnSpc>
              <a:spcBef>
                <a:spcPts val="1000"/>
              </a:spcBef>
              <a:spcAft>
                <a:spcPts val="0"/>
              </a:spcAft>
              <a:buClr>
                <a:schemeClr val="dk1"/>
              </a:buClr>
              <a:buSzPts val="4400"/>
              <a:buFont typeface="Calibri"/>
              <a:buNone/>
            </a:pPr>
            <a:r>
              <a:rPr lang="en-US" sz="3200" b="1" i="1" u="none" strike="noStrike" cap="none">
                <a:solidFill>
                  <a:srgbClr val="7030A0"/>
                </a:solidFill>
                <a:latin typeface="Calibri"/>
                <a:ea typeface="Calibri"/>
                <a:cs typeface="Calibri"/>
                <a:sym typeface="Calibri"/>
              </a:rPr>
              <a:t>Where were you?</a:t>
            </a:r>
            <a:endParaRPr sz="3200" b="1" i="1">
              <a:solidFill>
                <a:srgbClr val="7030A0"/>
              </a:solidFill>
            </a:endParaRPr>
          </a:p>
          <a:p>
            <a:pPr marL="0" marR="0" lvl="0" indent="0" algn="ctr" rtl="0">
              <a:lnSpc>
                <a:spcPct val="90000"/>
              </a:lnSpc>
              <a:spcBef>
                <a:spcPts val="1000"/>
              </a:spcBef>
              <a:spcAft>
                <a:spcPts val="0"/>
              </a:spcAft>
              <a:buClr>
                <a:schemeClr val="dk1"/>
              </a:buClr>
              <a:buSzPts val="4400"/>
              <a:buFont typeface="Calibri"/>
              <a:buNone/>
            </a:pPr>
            <a:r>
              <a:rPr lang="en-US" sz="3200" b="1" i="1" u="none" strike="noStrike" cap="none">
                <a:solidFill>
                  <a:srgbClr val="00B050"/>
                </a:solidFill>
                <a:latin typeface="Calibri"/>
                <a:ea typeface="Calibri"/>
                <a:cs typeface="Calibri"/>
                <a:sym typeface="Calibri"/>
              </a:rPr>
              <a:t>What was it about?</a:t>
            </a:r>
            <a:endParaRPr sz="3200" b="1" i="1">
              <a:solidFill>
                <a:srgbClr val="00B050"/>
              </a:solidFill>
            </a:endParaRPr>
          </a:p>
          <a:p>
            <a:pPr marL="0" marR="0" lvl="0" indent="0" algn="ctr" rtl="0">
              <a:lnSpc>
                <a:spcPct val="90000"/>
              </a:lnSpc>
              <a:spcBef>
                <a:spcPts val="1000"/>
              </a:spcBef>
              <a:spcAft>
                <a:spcPts val="0"/>
              </a:spcAft>
              <a:buClr>
                <a:schemeClr val="dk1"/>
              </a:buClr>
              <a:buSzPts val="4400"/>
              <a:buFont typeface="Calibri"/>
              <a:buNone/>
            </a:pPr>
            <a:r>
              <a:rPr lang="en-US" sz="3200" b="1" i="1" u="none" strike="noStrike" cap="none">
                <a:solidFill>
                  <a:srgbClr val="FF0000"/>
                </a:solidFill>
                <a:latin typeface="Calibri"/>
                <a:ea typeface="Calibri"/>
                <a:cs typeface="Calibri"/>
                <a:sym typeface="Calibri"/>
              </a:rPr>
              <a:t>When did you start using email for education-related purposes?</a:t>
            </a:r>
            <a:endParaRPr sz="3200" b="1" i="1" u="none" strike="noStrike" cap="none">
              <a:solidFill>
                <a:srgbClr val="FF0000"/>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4400"/>
              <a:buFont typeface="Calibri"/>
              <a:buNone/>
            </a:pPr>
            <a:r>
              <a:rPr lang="en-US" sz="3200" b="1" i="1">
                <a:solidFill>
                  <a:srgbClr val="0000FF"/>
                </a:solidFill>
              </a:rPr>
              <a:t>What was the first app you ever loaded on your phone?</a:t>
            </a:r>
            <a:endParaRPr sz="3200" b="1" i="1">
              <a:solidFill>
                <a:srgbClr val="0000FF"/>
              </a:solidFill>
            </a:endParaRPr>
          </a:p>
          <a:p>
            <a:pPr marL="0" marR="0" lvl="0" indent="0" algn="ctr" rtl="0">
              <a:lnSpc>
                <a:spcPct val="90000"/>
              </a:lnSpc>
              <a:spcBef>
                <a:spcPts val="1000"/>
              </a:spcBef>
              <a:spcAft>
                <a:spcPts val="1000"/>
              </a:spcAft>
              <a:buClr>
                <a:schemeClr val="dk1"/>
              </a:buClr>
              <a:buSzPts val="4400"/>
              <a:buFont typeface="Calibri"/>
              <a:buNone/>
            </a:pPr>
            <a:r>
              <a:rPr lang="en-US" sz="3200" b="1" i="1">
                <a:solidFill>
                  <a:srgbClr val="FF00FF"/>
                </a:solidFill>
              </a:rPr>
              <a:t>What was the first app you used for education purposes?</a:t>
            </a:r>
            <a:r>
              <a:rPr lang="en-US" sz="3600" b="0" i="0" u="none" strike="noStrike" cap="none">
                <a:solidFill>
                  <a:srgbClr val="FF00FF"/>
                </a:solidFill>
                <a:latin typeface="Calibri"/>
                <a:ea typeface="Calibri"/>
                <a:cs typeface="Calibri"/>
                <a:sym typeface="Calibri"/>
              </a:rPr>
              <a:t/>
            </a:r>
            <a:br>
              <a:rPr lang="en-US" sz="3600" b="0" i="0" u="none" strike="noStrike" cap="none">
                <a:solidFill>
                  <a:srgbClr val="FF00FF"/>
                </a:solidFill>
                <a:latin typeface="Calibri"/>
                <a:ea typeface="Calibri"/>
                <a:cs typeface="Calibri"/>
                <a:sym typeface="Calibri"/>
              </a:rPr>
            </a:br>
            <a:endParaRPr sz="3600" b="0" i="0" u="none" strike="noStrike" cap="none">
              <a:solidFill>
                <a:srgbClr val="FF00FF"/>
              </a:solidFill>
              <a:latin typeface="Calibri"/>
              <a:ea typeface="Calibri"/>
              <a:cs typeface="Calibri"/>
              <a:sym typeface="Calibri"/>
            </a:endParaRPr>
          </a:p>
        </p:txBody>
      </p:sp>
      <p:sp>
        <p:nvSpPr>
          <p:cNvPr id="121" name="Shape 1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Font typeface="Arial"/>
              <a:buNone/>
            </a:pPr>
            <a:r>
              <a:rPr lang="en-US"/>
              <a:t>Ehmann, Tearnan, Bush (c) 2018</a:t>
            </a:r>
            <a:endParaRPr sz="1200" b="0" i="0" u="none" strike="noStrike" cap="none">
              <a:solidFill>
                <a:srgbClr val="888888"/>
              </a:solidFill>
              <a:latin typeface="Calibri"/>
              <a:ea typeface="Calibri"/>
              <a:cs typeface="Calibri"/>
              <a:sym typeface="Calibri"/>
            </a:endParaRPr>
          </a:p>
        </p:txBody>
      </p:sp>
      <p:sp>
        <p:nvSpPr>
          <p:cNvPr id="122" name="Shape 122"/>
          <p:cNvSpPr/>
          <p:nvPr/>
        </p:nvSpPr>
        <p:spPr>
          <a:xfrm>
            <a:off x="1019125" y="757275"/>
            <a:ext cx="2038200" cy="1359000"/>
          </a:xfrm>
          <a:prstGeom prst="cloudCallout">
            <a:avLst>
              <a:gd name="adj1" fmla="val -20833"/>
              <a:gd name="adj2" fmla="val 6250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a:off x="9873125" y="4997350"/>
            <a:ext cx="2038200" cy="1359000"/>
          </a:xfrm>
          <a:prstGeom prst="cloudCallout">
            <a:avLst>
              <a:gd name="adj1" fmla="val -20833"/>
              <a:gd name="adj2" fmla="val 62500"/>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37322" y="365125"/>
            <a:ext cx="10916478"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Evolution of Online Tutoring Communication &amp; Content Sharing</a:t>
            </a:r>
            <a:endParaRPr/>
          </a:p>
        </p:txBody>
      </p:sp>
      <p:sp>
        <p:nvSpPr>
          <p:cNvPr id="130" name="Shape 1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r>
              <a:rPr lang="en-US" sz="3600" b="0" i="1" u="none" strike="noStrike" cap="none">
                <a:solidFill>
                  <a:schemeClr val="dk1"/>
                </a:solidFill>
                <a:latin typeface="Calibri"/>
                <a:ea typeface="Calibri"/>
                <a:cs typeface="Calibri"/>
                <a:sym typeface="Calibri"/>
              </a:rPr>
              <a:t>Early Days…</a:t>
            </a:r>
            <a:endParaRPr/>
          </a:p>
          <a:p>
            <a:pPr marL="0" marR="0" lvl="0" indent="0" algn="l" rtl="0">
              <a:lnSpc>
                <a:spcPct val="90000"/>
              </a:lnSpc>
              <a:spcBef>
                <a:spcPts val="100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31" name="Shape 1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r>
              <a:rPr lang="en-US" sz="3600" b="0" i="1" u="none" strike="noStrike" cap="none">
                <a:solidFill>
                  <a:schemeClr val="dk1"/>
                </a:solidFill>
                <a:latin typeface="Calibri"/>
                <a:ea typeface="Calibri"/>
                <a:cs typeface="Calibri"/>
                <a:sym typeface="Calibri"/>
              </a:rPr>
              <a:t>In the 90s</a:t>
            </a:r>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Synchronous</a:t>
            </a:r>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Asynchronous</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b="0" i="1" u="none" strike="noStrike" cap="none">
              <a:solidFill>
                <a:schemeClr val="dk1"/>
              </a:solidFill>
              <a:latin typeface="Calibri"/>
              <a:ea typeface="Calibri"/>
              <a:cs typeface="Calibri"/>
              <a:sym typeface="Calibri"/>
            </a:endParaRPr>
          </a:p>
        </p:txBody>
      </p:sp>
      <p:pic>
        <p:nvPicPr>
          <p:cNvPr id="132" name="Shape 132" descr="Shredder"/>
          <p:cNvPicPr preferRelativeResize="0"/>
          <p:nvPr/>
        </p:nvPicPr>
        <p:blipFill rotWithShape="1">
          <a:blip r:embed="rId3">
            <a:alphaModFix/>
          </a:blip>
          <a:srcRect/>
          <a:stretch/>
        </p:blipFill>
        <p:spPr>
          <a:xfrm>
            <a:off x="1030356" y="4348163"/>
            <a:ext cx="914400" cy="914400"/>
          </a:xfrm>
          <a:prstGeom prst="rect">
            <a:avLst/>
          </a:prstGeom>
          <a:noFill/>
          <a:ln>
            <a:noFill/>
          </a:ln>
        </p:spPr>
      </p:pic>
      <p:pic>
        <p:nvPicPr>
          <p:cNvPr id="133" name="Shape 133" descr="Stamp"/>
          <p:cNvPicPr preferRelativeResize="0"/>
          <p:nvPr/>
        </p:nvPicPr>
        <p:blipFill rotWithShape="1">
          <a:blip r:embed="rId4">
            <a:alphaModFix/>
          </a:blip>
          <a:srcRect/>
          <a:stretch/>
        </p:blipFill>
        <p:spPr>
          <a:xfrm>
            <a:off x="2468222" y="2724785"/>
            <a:ext cx="914400" cy="914400"/>
          </a:xfrm>
          <a:prstGeom prst="rect">
            <a:avLst/>
          </a:prstGeom>
          <a:noFill/>
          <a:ln>
            <a:noFill/>
          </a:ln>
        </p:spPr>
      </p:pic>
      <p:pic>
        <p:nvPicPr>
          <p:cNvPr id="134" name="Shape 134" descr="Receiver"/>
          <p:cNvPicPr preferRelativeResize="0"/>
          <p:nvPr/>
        </p:nvPicPr>
        <p:blipFill rotWithShape="1">
          <a:blip r:embed="rId5">
            <a:alphaModFix/>
          </a:blip>
          <a:srcRect/>
          <a:stretch/>
        </p:blipFill>
        <p:spPr>
          <a:xfrm>
            <a:off x="1295400" y="3086894"/>
            <a:ext cx="914400" cy="914400"/>
          </a:xfrm>
          <a:prstGeom prst="rect">
            <a:avLst/>
          </a:prstGeom>
          <a:noFill/>
          <a:ln>
            <a:noFill/>
          </a:ln>
        </p:spPr>
      </p:pic>
      <p:pic>
        <p:nvPicPr>
          <p:cNvPr id="135" name="Shape 135" descr="Envelope"/>
          <p:cNvPicPr preferRelativeResize="0"/>
          <p:nvPr/>
        </p:nvPicPr>
        <p:blipFill rotWithShape="1">
          <a:blip r:embed="rId6">
            <a:alphaModFix/>
          </a:blip>
          <a:srcRect/>
          <a:stretch/>
        </p:blipFill>
        <p:spPr>
          <a:xfrm>
            <a:off x="2445035" y="4348163"/>
            <a:ext cx="914400" cy="914400"/>
          </a:xfrm>
          <a:prstGeom prst="rect">
            <a:avLst/>
          </a:prstGeom>
          <a:noFill/>
          <a:ln>
            <a:noFill/>
          </a:ln>
        </p:spPr>
      </p:pic>
      <p:pic>
        <p:nvPicPr>
          <p:cNvPr id="136" name="Shape 136" descr="Send"/>
          <p:cNvPicPr preferRelativeResize="0"/>
          <p:nvPr/>
        </p:nvPicPr>
        <p:blipFill rotWithShape="1">
          <a:blip r:embed="rId7">
            <a:alphaModFix/>
          </a:blip>
          <a:srcRect/>
          <a:stretch/>
        </p:blipFill>
        <p:spPr>
          <a:xfrm>
            <a:off x="3306424" y="3433763"/>
            <a:ext cx="914400" cy="914400"/>
          </a:xfrm>
          <a:prstGeom prst="rect">
            <a:avLst/>
          </a:prstGeom>
          <a:noFill/>
          <a:ln>
            <a:noFill/>
          </a:ln>
        </p:spPr>
      </p:pic>
      <p:pic>
        <p:nvPicPr>
          <p:cNvPr id="137" name="Shape 137" descr="Television"/>
          <p:cNvPicPr preferRelativeResize="0"/>
          <p:nvPr/>
        </p:nvPicPr>
        <p:blipFill rotWithShape="1">
          <a:blip r:embed="rId8">
            <a:alphaModFix/>
          </a:blip>
          <a:srcRect/>
          <a:stretch/>
        </p:blipFill>
        <p:spPr>
          <a:xfrm>
            <a:off x="9839739" y="2116172"/>
            <a:ext cx="914400" cy="914400"/>
          </a:xfrm>
          <a:prstGeom prst="rect">
            <a:avLst/>
          </a:prstGeom>
          <a:noFill/>
          <a:ln>
            <a:noFill/>
          </a:ln>
        </p:spPr>
      </p:pic>
      <p:pic>
        <p:nvPicPr>
          <p:cNvPr id="138" name="Shape 138" descr="Share"/>
          <p:cNvPicPr preferRelativeResize="0"/>
          <p:nvPr/>
        </p:nvPicPr>
        <p:blipFill rotWithShape="1">
          <a:blip r:embed="rId9">
            <a:alphaModFix/>
          </a:blip>
          <a:srcRect/>
          <a:stretch/>
        </p:blipFill>
        <p:spPr>
          <a:xfrm>
            <a:off x="8196470" y="3954049"/>
            <a:ext cx="914400" cy="914400"/>
          </a:xfrm>
          <a:prstGeom prst="rect">
            <a:avLst/>
          </a:prstGeom>
          <a:noFill/>
          <a:ln>
            <a:noFill/>
          </a:ln>
        </p:spPr>
      </p:pic>
      <p:pic>
        <p:nvPicPr>
          <p:cNvPr id="139" name="Shape 139" descr="Earth Globe Americas"/>
          <p:cNvPicPr preferRelativeResize="0"/>
          <p:nvPr/>
        </p:nvPicPr>
        <p:blipFill rotWithShape="1">
          <a:blip r:embed="rId10">
            <a:alphaModFix/>
          </a:blip>
          <a:srcRect/>
          <a:stretch/>
        </p:blipFill>
        <p:spPr>
          <a:xfrm>
            <a:off x="9508434" y="3385930"/>
            <a:ext cx="914400" cy="914400"/>
          </a:xfrm>
          <a:prstGeom prst="rect">
            <a:avLst/>
          </a:prstGeom>
          <a:noFill/>
          <a:ln>
            <a:noFill/>
          </a:ln>
        </p:spPr>
      </p:pic>
      <p:sp>
        <p:nvSpPr>
          <p:cNvPr id="140" name="Shape 140"/>
          <p:cNvSpPr/>
          <p:nvPr/>
        </p:nvSpPr>
        <p:spPr>
          <a:xfrm>
            <a:off x="4373224" y="4348163"/>
            <a:ext cx="2862463" cy="1655072"/>
          </a:xfrm>
          <a:prstGeom prst="wave">
            <a:avLst>
              <a:gd name="adj1" fmla="val 12500"/>
              <a:gd name="adj2" fmla="val 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1" u="none" strike="noStrike" cap="none">
                <a:solidFill>
                  <a:schemeClr val="lt1"/>
                </a:solidFill>
                <a:latin typeface="Calibri"/>
                <a:ea typeface="Calibri"/>
                <a:cs typeface="Calibri"/>
                <a:sym typeface="Calibri"/>
              </a:rPr>
              <a:t>Open University UK</a:t>
            </a:r>
            <a:endParaRPr/>
          </a:p>
          <a:p>
            <a:pPr marL="0" marR="0" lvl="0" indent="0" algn="ctr" rtl="0">
              <a:spcBef>
                <a:spcPts val="0"/>
              </a:spcBef>
              <a:spcAft>
                <a:spcPts val="0"/>
              </a:spcAft>
              <a:buNone/>
            </a:pPr>
            <a:r>
              <a:rPr lang="en-US" sz="1800" i="1">
                <a:solidFill>
                  <a:schemeClr val="lt1"/>
                </a:solidFill>
                <a:latin typeface="Calibri"/>
                <a:ea typeface="Calibri"/>
                <a:cs typeface="Calibri"/>
                <a:sym typeface="Calibri"/>
              </a:rPr>
              <a:t>Purdue’s OWL </a:t>
            </a:r>
            <a:endParaRPr sz="1800" i="1">
              <a:solidFill>
                <a:schemeClr val="lt1"/>
              </a:solidFill>
              <a:latin typeface="Calibri"/>
              <a:ea typeface="Calibri"/>
              <a:cs typeface="Calibri"/>
              <a:sym typeface="Calibri"/>
            </a:endParaRPr>
          </a:p>
          <a:p>
            <a:pPr marL="0" marR="0" lvl="0" indent="0" algn="ctr" rtl="0">
              <a:spcBef>
                <a:spcPts val="0"/>
              </a:spcBef>
              <a:spcAft>
                <a:spcPts val="0"/>
              </a:spcAft>
              <a:buNone/>
            </a:pPr>
            <a:r>
              <a:rPr lang="en-US" sz="1800" b="0" i="1" u="none" strike="noStrike" cap="none">
                <a:solidFill>
                  <a:schemeClr val="lt1"/>
                </a:solidFill>
                <a:latin typeface="Calibri"/>
                <a:ea typeface="Calibri"/>
                <a:cs typeface="Calibri"/>
                <a:sym typeface="Calibri"/>
              </a:rPr>
              <a:t>First Online Tutoring </a:t>
            </a:r>
            <a:endParaRPr/>
          </a:p>
        </p:txBody>
      </p:sp>
      <p:sp>
        <p:nvSpPr>
          <p:cNvPr id="141" name="Shape 14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Font typeface="Arial"/>
              <a:buNone/>
            </a:pPr>
            <a:r>
              <a:rPr lang="en-US"/>
              <a:t>Ehmann, Tearnan, Bush (c) 2018</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838200" y="365125"/>
            <a:ext cx="10884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Current State: Dynamic, Multi-Level Exchange</a:t>
            </a:r>
            <a:endParaRPr/>
          </a:p>
        </p:txBody>
      </p:sp>
      <p:sp>
        <p:nvSpPr>
          <p:cNvPr id="148" name="Shape 148"/>
          <p:cNvSpPr txBox="1">
            <a:spLocks noGrp="1"/>
          </p:cNvSpPr>
          <p:nvPr>
            <p:ph type="body" idx="1"/>
          </p:nvPr>
        </p:nvSpPr>
        <p:spPr>
          <a:xfrm>
            <a:off x="838200" y="1690825"/>
            <a:ext cx="10515600" cy="4486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Group tutoring</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Video</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Voice</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Mobile applications</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Screen, Photo, &amp; Document sharing</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Simultaneous use of multiple modalities using various tools</a:t>
            </a:r>
            <a:endParaRPr/>
          </a:p>
          <a:p>
            <a:pPr marL="457200" marR="0" lvl="0" indent="0" algn="l" rtl="0">
              <a:lnSpc>
                <a:spcPct val="90000"/>
              </a:lnSpc>
              <a:spcBef>
                <a:spcPts val="500"/>
              </a:spcBef>
              <a:spcAft>
                <a:spcPts val="0"/>
              </a:spcAft>
              <a:buNone/>
            </a:pP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49" name="Shape 1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888888"/>
                </a:solidFill>
                <a:latin typeface="Calibri"/>
                <a:ea typeface="Calibri"/>
                <a:cs typeface="Calibri"/>
                <a:sym typeface="Calibri"/>
              </a:rPr>
              <a:t>Ehmann, Tearnan, Bush (c) 2018</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l="38731" t="38703" r="21563" b="17331"/>
          <a:stretch/>
        </p:blipFill>
        <p:spPr>
          <a:xfrm>
            <a:off x="6857150" y="300575"/>
            <a:ext cx="4840925" cy="2847600"/>
          </a:xfrm>
          <a:prstGeom prst="rect">
            <a:avLst/>
          </a:prstGeom>
          <a:noFill/>
          <a:ln>
            <a:noFill/>
          </a:ln>
        </p:spPr>
      </p:pic>
      <p:pic>
        <p:nvPicPr>
          <p:cNvPr id="156" name="Shape 156"/>
          <p:cNvPicPr preferRelativeResize="0"/>
          <p:nvPr/>
        </p:nvPicPr>
        <p:blipFill rotWithShape="1">
          <a:blip r:embed="rId4">
            <a:alphaModFix/>
          </a:blip>
          <a:srcRect l="10696" t="6485" r="-2121" b="3812"/>
          <a:stretch/>
        </p:blipFill>
        <p:spPr>
          <a:xfrm>
            <a:off x="6857150" y="3473750"/>
            <a:ext cx="5053649" cy="3248500"/>
          </a:xfrm>
          <a:prstGeom prst="rect">
            <a:avLst/>
          </a:prstGeom>
          <a:noFill/>
          <a:ln>
            <a:noFill/>
          </a:ln>
        </p:spPr>
      </p:pic>
      <p:pic>
        <p:nvPicPr>
          <p:cNvPr id="157" name="Shape 157"/>
          <p:cNvPicPr preferRelativeResize="0"/>
          <p:nvPr/>
        </p:nvPicPr>
        <p:blipFill rotWithShape="1">
          <a:blip r:embed="rId5">
            <a:alphaModFix/>
          </a:blip>
          <a:srcRect l="6267" t="4467" r="4827" b="33047"/>
          <a:stretch/>
        </p:blipFill>
        <p:spPr>
          <a:xfrm>
            <a:off x="711900" y="300575"/>
            <a:ext cx="5695224" cy="3749350"/>
          </a:xfrm>
          <a:prstGeom prst="rect">
            <a:avLst/>
          </a:prstGeom>
          <a:noFill/>
          <a:ln>
            <a:noFill/>
          </a:ln>
        </p:spPr>
      </p:pic>
      <p:pic>
        <p:nvPicPr>
          <p:cNvPr id="158" name="Shape 158"/>
          <p:cNvPicPr preferRelativeResize="0"/>
          <p:nvPr/>
        </p:nvPicPr>
        <p:blipFill rotWithShape="1">
          <a:blip r:embed="rId6">
            <a:alphaModFix/>
          </a:blip>
          <a:srcRect l="6307" t="11350" r="6447" b="10695"/>
          <a:stretch/>
        </p:blipFill>
        <p:spPr>
          <a:xfrm>
            <a:off x="1352625" y="4287225"/>
            <a:ext cx="4603625" cy="2301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Rapid Advances &amp; Possibilities</a:t>
            </a:r>
            <a:endParaRPr/>
          </a:p>
        </p:txBody>
      </p:sp>
      <p:sp>
        <p:nvSpPr>
          <p:cNvPr id="165" name="Shape 16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66" name="Shape 1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Font typeface="Arial"/>
              <a:buNone/>
            </a:pPr>
            <a:r>
              <a:rPr lang="en-US"/>
              <a:t>Ehmann, Tearnan, Bush (c) 2018</a:t>
            </a:r>
            <a:endParaRPr sz="1200" b="0" i="0" u="none" strike="noStrike" cap="none">
              <a:solidFill>
                <a:srgbClr val="888888"/>
              </a:solidFill>
              <a:latin typeface="Calibri"/>
              <a:ea typeface="Calibri"/>
              <a:cs typeface="Calibri"/>
              <a:sym typeface="Calibri"/>
            </a:endParaRPr>
          </a:p>
        </p:txBody>
      </p:sp>
      <p:sp>
        <p:nvSpPr>
          <p:cNvPr id="167" name="Shape 167"/>
          <p:cNvSpPr txBox="1">
            <a:spLocks noGrp="1"/>
          </p:cNvSpPr>
          <p:nvPr>
            <p:ph type="body" idx="1"/>
          </p:nvPr>
        </p:nvSpPr>
        <p:spPr>
          <a:xfrm>
            <a:off x="838200" y="1825625"/>
            <a:ext cx="10081591"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a:t>Artificial Intelligence</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Virtual Reality</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Augmented Reality</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sng" strike="noStrike" cap="none">
                <a:solidFill>
                  <a:schemeClr val="hlink"/>
                </a:solidFill>
                <a:latin typeface="Calibri"/>
                <a:ea typeface="Calibri"/>
                <a:cs typeface="Calibri"/>
                <a:sym typeface="Calibri"/>
                <a:hlinkClick r:id="rId3"/>
              </a:rPr>
              <a:t>Mixed Reality</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a:t>Possible Online tutoring or coaching scenarios</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464</Words>
  <Application>Microsoft Office PowerPoint</Application>
  <PresentationFormat>Widescreen</PresentationFormat>
  <Paragraphs>114</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Innovation &amp; Online Tutoring: Strategic Choices</vt:lpstr>
      <vt:lpstr>Session Objectives</vt:lpstr>
      <vt:lpstr>Agenda</vt:lpstr>
      <vt:lpstr>Overview of Innovations</vt:lpstr>
      <vt:lpstr> When was your very first email? Where were you? What was it about? When did you start using email for education-related purposes? What was the first app you ever loaded on your phone? What was the first app you used for education purposes? </vt:lpstr>
      <vt:lpstr>Evolution of Online Tutoring Communication &amp; Content Sharing</vt:lpstr>
      <vt:lpstr>Current State: Dynamic, Multi-Level Exchange</vt:lpstr>
      <vt:lpstr>PowerPoint Presentation</vt:lpstr>
      <vt:lpstr>Rapid Advances &amp; Possibilities</vt:lpstr>
      <vt:lpstr>PowerPoint Presentation</vt:lpstr>
      <vt:lpstr> What technologies have you used for online tutoring? What has your experience been with them? How have students responded? How do you choose which innovation(s) to use?</vt:lpstr>
      <vt:lpstr>Principles &amp; Practice</vt:lpstr>
      <vt:lpstr>Research Basis</vt:lpstr>
      <vt:lpstr>Principles to Drive Practice</vt:lpstr>
      <vt:lpstr>    What factors most influence your own contexts?</vt:lpstr>
      <vt:lpstr>Framework for Investigating Student Learning and Online Tutoring</vt:lpstr>
      <vt:lpstr>Small Group Exploration</vt:lpstr>
      <vt:lpstr>Framework</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&amp; Online Tutoring: Strategic Choices</dc:title>
  <dc:creator>Tearnan, Allyson</dc:creator>
  <cp:lastModifiedBy>Tearnan, Allyson</cp:lastModifiedBy>
  <cp:revision>3</cp:revision>
  <dcterms:modified xsi:type="dcterms:W3CDTF">2018-05-02T13:56:48Z</dcterms:modified>
</cp:coreProperties>
</file>