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321" r:id="rId2"/>
    <p:sldId id="322" r:id="rId3"/>
    <p:sldId id="323" r:id="rId4"/>
    <p:sldId id="300" r:id="rId5"/>
    <p:sldId id="301" r:id="rId6"/>
    <p:sldId id="302" r:id="rId7"/>
    <p:sldId id="303" r:id="rId8"/>
    <p:sldId id="304" r:id="rId9"/>
    <p:sldId id="308" r:id="rId10"/>
    <p:sldId id="306" r:id="rId11"/>
    <p:sldId id="305" r:id="rId12"/>
    <p:sldId id="307" r:id="rId13"/>
    <p:sldId id="309" r:id="rId14"/>
    <p:sldId id="310" r:id="rId15"/>
    <p:sldId id="311" r:id="rId16"/>
    <p:sldId id="312" r:id="rId17"/>
    <p:sldId id="313" r:id="rId18"/>
    <p:sldId id="314" r:id="rId19"/>
    <p:sldId id="315" r:id="rId20"/>
    <p:sldId id="316" r:id="rId21"/>
    <p:sldId id="317" r:id="rId22"/>
    <p:sldId id="318" r:id="rId23"/>
    <p:sldId id="319" r:id="rId24"/>
    <p:sldId id="324" r:id="rId25"/>
    <p:sldId id="263" r:id="rId26"/>
    <p:sldId id="325" r:id="rId27"/>
    <p:sldId id="259" r:id="rId28"/>
    <p:sldId id="32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09" autoAdjust="0"/>
    <p:restoredTop sz="94660"/>
  </p:normalViewPr>
  <p:slideViewPr>
    <p:cSldViewPr snapToGrid="0">
      <p:cViewPr varScale="1">
        <p:scale>
          <a:sx n="111" d="100"/>
          <a:sy n="111" d="100"/>
        </p:scale>
        <p:origin x="24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211706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357715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3905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337141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834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1717762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2968251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255511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11933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B25D1-0904-4545-A984-56D4EBB02942}" type="datetimeFigureOut">
              <a:rPr lang="en-US" smtClean="0"/>
              <a:t>5/9/19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318767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8B25D1-0904-4545-A984-56D4EBB02942}" type="datetimeFigureOut">
              <a:rPr lang="en-US" smtClean="0"/>
              <a:t>5/9/19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103428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8B25D1-0904-4545-A984-56D4EBB02942}" type="datetimeFigureOut">
              <a:rPr lang="en-US" smtClean="0"/>
              <a:t>5/9/19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426964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8B25D1-0904-4545-A984-56D4EBB02942}" type="datetimeFigureOut">
              <a:rPr lang="en-US" smtClean="0"/>
              <a:t>5/9/19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100578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B25D1-0904-4545-A984-56D4EBB02942}" type="datetimeFigureOut">
              <a:rPr lang="en-US" smtClean="0"/>
              <a:t>5/9/19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390717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B25D1-0904-4545-A984-56D4EBB02942}" type="datetimeFigureOut">
              <a:rPr lang="en-US" smtClean="0"/>
              <a:t>5/9/19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137779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8B25D1-0904-4545-A984-56D4EBB02942}" type="datetimeFigureOut">
              <a:rPr lang="en-US" smtClean="0"/>
              <a:t>5/9/19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739F0-60A6-4A99-ACE3-FE1E9258026F}" type="slidenum">
              <a:rPr lang="en-US" smtClean="0"/>
              <a:t>‹#›</a:t>
            </a:fld>
            <a:endParaRPr lang="en-US"/>
          </a:p>
        </p:txBody>
      </p:sp>
    </p:spTree>
    <p:extLst>
      <p:ext uri="{BB962C8B-B14F-4D97-AF65-F5344CB8AC3E}">
        <p14:creationId xmlns:p14="http://schemas.microsoft.com/office/powerpoint/2010/main" val="1785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8B25D1-0904-4545-A984-56D4EBB02942}" type="datetimeFigureOut">
              <a:rPr lang="en-US" smtClean="0"/>
              <a:t>5/9/19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E1739F0-60A6-4A99-ACE3-FE1E9258026F}" type="slidenum">
              <a:rPr lang="en-US" smtClean="0"/>
              <a:t>‹#›</a:t>
            </a:fld>
            <a:endParaRPr lang="en-US"/>
          </a:p>
        </p:txBody>
      </p:sp>
    </p:spTree>
    <p:extLst>
      <p:ext uri="{BB962C8B-B14F-4D97-AF65-F5344CB8AC3E}">
        <p14:creationId xmlns:p14="http://schemas.microsoft.com/office/powerpoint/2010/main" val="15516689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psystyle.wordpress.com/category/domingos-de-hueva/"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psystyle.wordpress.com/category/domingos-de-hueva/"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psystyle.wordpress.com/category/domingos-de-hueva/"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mathymcmatherson.wordpress.com/2011/09/04/successful-students-effective-teachers/"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systyle.wordpress.com/category/domingos-de-hueva/"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1" y="346841"/>
            <a:ext cx="11635740" cy="2123090"/>
          </a:xfrm>
          <a:ln w="76200">
            <a:solidFill>
              <a:schemeClr val="tx1"/>
            </a:solidFill>
          </a:ln>
        </p:spPr>
        <p:txBody>
          <a:bodyPr>
            <a:normAutofit/>
          </a:bodyPr>
          <a:lstStyle/>
          <a:p>
            <a:pPr algn="ctr"/>
            <a:r>
              <a:rPr lang="en-US" sz="4400" b="1" dirty="0">
                <a:solidFill>
                  <a:schemeClr val="tx1"/>
                </a:solidFill>
                <a:latin typeface="Arial" panose="020B0604020202020204" pitchFamily="34" charset="0"/>
                <a:cs typeface="Arial" panose="020B0604020202020204" pitchFamily="34" charset="0"/>
              </a:rPr>
              <a:t>Building up Basic Math and English Skills Programs in Academic Support</a:t>
            </a:r>
            <a:br>
              <a:rPr lang="en-US" sz="44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at Sierra Community College</a:t>
            </a:r>
          </a:p>
        </p:txBody>
      </p:sp>
      <p:sp>
        <p:nvSpPr>
          <p:cNvPr id="3" name="Rectangle 2"/>
          <p:cNvSpPr/>
          <p:nvPr/>
        </p:nvSpPr>
        <p:spPr>
          <a:xfrm>
            <a:off x="582931" y="2800349"/>
            <a:ext cx="10995660" cy="1107996"/>
          </a:xfrm>
          <a:prstGeom prst="rect">
            <a:avLst/>
          </a:prstGeom>
        </p:spPr>
        <p:txBody>
          <a:bodyPr wrap="square">
            <a:spAutoFit/>
          </a:bodyPr>
          <a:lstStyle/>
          <a:p>
            <a:r>
              <a:rPr lang="en-US" sz="2200" b="1" dirty="0"/>
              <a:t>Sarah Konst, </a:t>
            </a:r>
            <a:r>
              <a:rPr lang="en-US" sz="2200" dirty="0"/>
              <a:t>Tutor Center Faculty, Sierra College, Rocklin Campus</a:t>
            </a:r>
          </a:p>
          <a:p>
            <a:r>
              <a:rPr lang="en-US" sz="2200" b="1" dirty="0"/>
              <a:t>Jennie Longmire, </a:t>
            </a:r>
            <a:r>
              <a:rPr lang="en-US" sz="2200" dirty="0"/>
              <a:t>Tutor Center Coordinator, Sierra College, Rocklin Campus</a:t>
            </a:r>
          </a:p>
          <a:p>
            <a:r>
              <a:rPr lang="en-US" sz="2200" b="1" dirty="0"/>
              <a:t>Melody Meier, </a:t>
            </a:r>
            <a:r>
              <a:rPr lang="en-US" sz="2200" dirty="0"/>
              <a:t>Learning Center Coordinator, Sierra College, Nevada County Campus</a:t>
            </a:r>
          </a:p>
        </p:txBody>
      </p:sp>
      <p:pic>
        <p:nvPicPr>
          <p:cNvPr id="4" name="Picture 3" descr="Blue Ink: November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010" y="4011930"/>
            <a:ext cx="3143250" cy="2617470"/>
          </a:xfrm>
          <a:prstGeom prst="rect">
            <a:avLst/>
          </a:prstGeom>
          <a:gradFill>
            <a:gsLst>
              <a:gs pos="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114300">
              <a:prstClr val="black"/>
            </a:innerShdw>
          </a:effectLst>
        </p:spPr>
      </p:pic>
    </p:spTree>
    <p:extLst>
      <p:ext uri="{BB962C8B-B14F-4D97-AF65-F5344CB8AC3E}">
        <p14:creationId xmlns:p14="http://schemas.microsoft.com/office/powerpoint/2010/main" val="86643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 </a:t>
            </a:r>
            <a:br>
              <a:rPr lang="en-US" dirty="0"/>
            </a:br>
            <a:r>
              <a:rPr lang="en-US" sz="1800" dirty="0">
                <a:solidFill>
                  <a:prstClr val="black">
                    <a:lumMod val="75000"/>
                    <a:lumOff val="25000"/>
                  </a:prstClr>
                </a:solidFill>
                <a:ea typeface="+mn-ea"/>
                <a:cs typeface="+mn-cs"/>
              </a:rPr>
              <a:t>Student Lens</a:t>
            </a:r>
            <a:br>
              <a:rPr lang="en-US" sz="1800" dirty="0">
                <a:solidFill>
                  <a:prstClr val="black">
                    <a:lumMod val="75000"/>
                    <a:lumOff val="25000"/>
                  </a:prstClr>
                </a:solidFill>
                <a:ea typeface="+mn-ea"/>
                <a:cs typeface="+mn-cs"/>
              </a:rPr>
            </a:br>
            <a:br>
              <a:rPr lang="en-US" dirty="0"/>
            </a:br>
            <a:endParaRPr lang="en-US" dirty="0"/>
          </a:p>
        </p:txBody>
      </p:sp>
      <p:sp>
        <p:nvSpPr>
          <p:cNvPr id="3" name="Text Placeholder 2"/>
          <p:cNvSpPr>
            <a:spLocks noGrp="1"/>
          </p:cNvSpPr>
          <p:nvPr>
            <p:ph type="body" idx="1"/>
          </p:nvPr>
        </p:nvSpPr>
        <p:spPr>
          <a:xfrm>
            <a:off x="675745" y="1772244"/>
            <a:ext cx="4185623" cy="576262"/>
          </a:xfrm>
        </p:spPr>
        <p:txBody>
          <a:bodyPr/>
          <a:lstStyle/>
          <a:p>
            <a:r>
              <a:rPr lang="en-US" dirty="0"/>
              <a:t>Low Performing Student</a:t>
            </a:r>
          </a:p>
        </p:txBody>
      </p:sp>
      <p:sp>
        <p:nvSpPr>
          <p:cNvPr id="5" name="Text Placeholder 4"/>
          <p:cNvSpPr>
            <a:spLocks noGrp="1"/>
          </p:cNvSpPr>
          <p:nvPr>
            <p:ph type="body" sz="quarter" idx="3"/>
          </p:nvPr>
        </p:nvSpPr>
        <p:spPr>
          <a:xfrm>
            <a:off x="5088384" y="1778097"/>
            <a:ext cx="4185618" cy="576262"/>
          </a:xfrm>
        </p:spPr>
        <p:txBody>
          <a:bodyPr/>
          <a:lstStyle/>
          <a:p>
            <a:r>
              <a:rPr lang="en-US" dirty="0"/>
              <a:t>Low Performers</a:t>
            </a:r>
          </a:p>
        </p:txBody>
      </p:sp>
      <p:sp>
        <p:nvSpPr>
          <p:cNvPr id="6" name="Content Placeholder 5"/>
          <p:cNvSpPr>
            <a:spLocks noGrp="1"/>
          </p:cNvSpPr>
          <p:nvPr>
            <p:ph sz="quarter" idx="4"/>
          </p:nvPr>
        </p:nvSpPr>
        <p:spPr>
          <a:xfrm>
            <a:off x="5088385" y="2348506"/>
            <a:ext cx="4185617" cy="3663555"/>
          </a:xfrm>
        </p:spPr>
        <p:txBody>
          <a:bodyPr>
            <a:normAutofit/>
          </a:bodyPr>
          <a:lstStyle/>
          <a:p>
            <a:r>
              <a:rPr lang="en-US" dirty="0"/>
              <a:t>Requisites</a:t>
            </a:r>
          </a:p>
          <a:p>
            <a:pPr lvl="1"/>
            <a:r>
              <a:rPr lang="en-US" dirty="0"/>
              <a:t>Need depth and breadth</a:t>
            </a:r>
          </a:p>
          <a:p>
            <a:pPr lvl="1"/>
            <a:r>
              <a:rPr lang="en-US" dirty="0"/>
              <a:t>Tend to need more time</a:t>
            </a:r>
          </a:p>
          <a:p>
            <a:pPr lvl="1"/>
            <a:r>
              <a:rPr lang="en-US" dirty="0"/>
              <a:t>Confidence building</a:t>
            </a:r>
          </a:p>
          <a:p>
            <a:pPr lvl="1"/>
            <a:r>
              <a:rPr lang="en-US" dirty="0"/>
              <a:t>Metacognition skills</a:t>
            </a:r>
          </a:p>
          <a:p>
            <a:endParaRPr lang="en-US" dirty="0"/>
          </a:p>
          <a:p>
            <a:pPr lvl="1"/>
            <a:endParaRPr lang="en-US" dirty="0"/>
          </a:p>
          <a:p>
            <a:endParaRPr lang="en-US" dirty="0"/>
          </a:p>
        </p:txBody>
      </p:sp>
      <p:sp>
        <p:nvSpPr>
          <p:cNvPr id="9" name="Content Placeholder 3">
            <a:extLst>
              <a:ext uri="{FF2B5EF4-FFF2-40B4-BE49-F238E27FC236}">
                <a16:creationId xmlns:a16="http://schemas.microsoft.com/office/drawing/2014/main" id="{7988E769-19BE-0A44-99C0-B8EFFE196C6E}"/>
              </a:ext>
            </a:extLst>
          </p:cNvPr>
          <p:cNvSpPr>
            <a:spLocks noGrp="1"/>
          </p:cNvSpPr>
          <p:nvPr>
            <p:ph sz="half" idx="2"/>
          </p:nvPr>
        </p:nvSpPr>
        <p:spPr>
          <a:xfrm>
            <a:off x="675745" y="2348506"/>
            <a:ext cx="4185623" cy="3384775"/>
          </a:xfrm>
        </p:spPr>
        <p:txBody>
          <a:bodyPr>
            <a:normAutofit fontScale="92500" lnSpcReduction="10000"/>
          </a:bodyPr>
          <a:lstStyle/>
          <a:p>
            <a:pPr marL="0" indent="0">
              <a:buNone/>
            </a:pPr>
            <a:r>
              <a:rPr lang="en-US" dirty="0"/>
              <a:t>This student started their math track by taking Skill Development 581, the lowest level available even though their placement at the time indicated they could start in 582. </a:t>
            </a:r>
          </a:p>
          <a:p>
            <a:pPr marL="0" indent="0">
              <a:buNone/>
            </a:pPr>
            <a:r>
              <a:rPr lang="en-US" dirty="0"/>
              <a:t>They explained that they weren’t serious in high school and performed low in math. They thought that going back to basics would help and it did.</a:t>
            </a:r>
          </a:p>
          <a:p>
            <a:pPr marL="0" indent="0">
              <a:buNone/>
            </a:pPr>
            <a:r>
              <a:rPr lang="en-US" dirty="0"/>
              <a:t>This student subsequently earned their Associates degree and has a full time professional career. They are also currently pursuing a bachelors degree.</a:t>
            </a:r>
          </a:p>
          <a:p>
            <a:pPr marL="0" indent="0">
              <a:buNone/>
            </a:pPr>
            <a:endParaRPr lang="en-US" dirty="0"/>
          </a:p>
          <a:p>
            <a:endParaRPr lang="en-US" dirty="0"/>
          </a:p>
        </p:txBody>
      </p:sp>
    </p:spTree>
    <p:extLst>
      <p:ext uri="{BB962C8B-B14F-4D97-AF65-F5344CB8AC3E}">
        <p14:creationId xmlns:p14="http://schemas.microsoft.com/office/powerpoint/2010/main" val="314121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 </a:t>
            </a:r>
            <a:br>
              <a:rPr lang="en-US" dirty="0"/>
            </a:br>
            <a:r>
              <a:rPr lang="en-US" sz="1800" dirty="0">
                <a:solidFill>
                  <a:prstClr val="black">
                    <a:lumMod val="75000"/>
                    <a:lumOff val="25000"/>
                  </a:prstClr>
                </a:solidFill>
                <a:ea typeface="+mn-ea"/>
                <a:cs typeface="+mn-cs"/>
              </a:rPr>
              <a:t>Student Lens</a:t>
            </a:r>
            <a:br>
              <a:rPr lang="en-US" sz="1800" dirty="0">
                <a:solidFill>
                  <a:prstClr val="black">
                    <a:lumMod val="75000"/>
                    <a:lumOff val="25000"/>
                  </a:prstClr>
                </a:solidFill>
                <a:ea typeface="+mn-ea"/>
                <a:cs typeface="+mn-cs"/>
              </a:rPr>
            </a:br>
            <a:br>
              <a:rPr lang="en-US" dirty="0"/>
            </a:br>
            <a:endParaRPr lang="en-US" dirty="0"/>
          </a:p>
        </p:txBody>
      </p:sp>
      <p:sp>
        <p:nvSpPr>
          <p:cNvPr id="3" name="Text Placeholder 2"/>
          <p:cNvSpPr>
            <a:spLocks noGrp="1"/>
          </p:cNvSpPr>
          <p:nvPr>
            <p:ph type="body" idx="1"/>
          </p:nvPr>
        </p:nvSpPr>
        <p:spPr>
          <a:xfrm>
            <a:off x="675745" y="1772244"/>
            <a:ext cx="4185623" cy="576262"/>
          </a:xfrm>
        </p:spPr>
        <p:txBody>
          <a:bodyPr/>
          <a:lstStyle/>
          <a:p>
            <a:r>
              <a:rPr lang="en-US" dirty="0"/>
              <a:t>Returning Student</a:t>
            </a:r>
          </a:p>
        </p:txBody>
      </p:sp>
      <p:sp>
        <p:nvSpPr>
          <p:cNvPr id="4" name="Content Placeholder 3"/>
          <p:cNvSpPr>
            <a:spLocks noGrp="1"/>
          </p:cNvSpPr>
          <p:nvPr>
            <p:ph sz="half" idx="2"/>
          </p:nvPr>
        </p:nvSpPr>
        <p:spPr>
          <a:xfrm>
            <a:off x="675745" y="2348506"/>
            <a:ext cx="4185623" cy="3384775"/>
          </a:xfrm>
        </p:spPr>
        <p:txBody>
          <a:bodyPr>
            <a:normAutofit fontScale="92500" lnSpcReduction="10000"/>
          </a:bodyPr>
          <a:lstStyle/>
          <a:p>
            <a:pPr marL="0" indent="0">
              <a:buNone/>
            </a:pPr>
            <a:r>
              <a:rPr lang="en-US" dirty="0"/>
              <a:t>Having been out of school for several years before attending Community College, this student started their math track in Skill Development 581, the lowest level available. </a:t>
            </a:r>
          </a:p>
          <a:p>
            <a:pPr marL="0" indent="0">
              <a:buNone/>
            </a:pPr>
            <a:r>
              <a:rPr lang="en-US" dirty="0"/>
              <a:t>When asked how they would feel if they started community college today with the higher entry level math classes, they emphatically said “I would fail”.</a:t>
            </a:r>
          </a:p>
          <a:p>
            <a:pPr marL="0" indent="0">
              <a:buNone/>
            </a:pPr>
            <a:r>
              <a:rPr lang="en-US" dirty="0"/>
              <a:t>This student subsequently earned their college degree and now has a full time career in their chosen field of study.</a:t>
            </a:r>
          </a:p>
          <a:p>
            <a:endParaRPr lang="en-US" dirty="0"/>
          </a:p>
          <a:p>
            <a:endParaRPr lang="en-US" dirty="0"/>
          </a:p>
        </p:txBody>
      </p:sp>
      <p:sp>
        <p:nvSpPr>
          <p:cNvPr id="5" name="Text Placeholder 4"/>
          <p:cNvSpPr>
            <a:spLocks noGrp="1"/>
          </p:cNvSpPr>
          <p:nvPr>
            <p:ph type="body" sz="quarter" idx="3"/>
          </p:nvPr>
        </p:nvSpPr>
        <p:spPr>
          <a:xfrm>
            <a:off x="5088384" y="1778097"/>
            <a:ext cx="4185618" cy="576262"/>
          </a:xfrm>
        </p:spPr>
        <p:txBody>
          <a:bodyPr/>
          <a:lstStyle/>
          <a:p>
            <a:r>
              <a:rPr lang="en-US" dirty="0"/>
              <a:t>Returners</a:t>
            </a:r>
          </a:p>
        </p:txBody>
      </p:sp>
      <p:sp>
        <p:nvSpPr>
          <p:cNvPr id="6" name="Content Placeholder 5"/>
          <p:cNvSpPr>
            <a:spLocks noGrp="1"/>
          </p:cNvSpPr>
          <p:nvPr>
            <p:ph sz="quarter" idx="4"/>
          </p:nvPr>
        </p:nvSpPr>
        <p:spPr>
          <a:xfrm>
            <a:off x="5088385" y="2348506"/>
            <a:ext cx="4512815" cy="3663555"/>
          </a:xfrm>
        </p:spPr>
        <p:txBody>
          <a:bodyPr>
            <a:normAutofit/>
          </a:bodyPr>
          <a:lstStyle/>
          <a:p>
            <a:r>
              <a:rPr lang="en-US" dirty="0"/>
              <a:t>Requisites</a:t>
            </a:r>
          </a:p>
          <a:p>
            <a:pPr lvl="1"/>
            <a:r>
              <a:rPr lang="en-US" dirty="0"/>
              <a:t>Overall basic math review</a:t>
            </a:r>
          </a:p>
          <a:p>
            <a:pPr lvl="1"/>
            <a:r>
              <a:rPr lang="en-US" dirty="0"/>
              <a:t>Identify areas that need more in-depth skills build-up</a:t>
            </a:r>
          </a:p>
          <a:p>
            <a:pPr lvl="1"/>
            <a:r>
              <a:rPr lang="en-US" dirty="0"/>
              <a:t>Confidence building</a:t>
            </a:r>
          </a:p>
          <a:p>
            <a:pPr lvl="1"/>
            <a:r>
              <a:rPr lang="en-US" dirty="0"/>
              <a:t>Metacognition skills</a:t>
            </a:r>
          </a:p>
          <a:p>
            <a:endParaRPr lang="en-US" dirty="0"/>
          </a:p>
          <a:p>
            <a:pPr lvl="1"/>
            <a:endParaRPr lang="en-US" dirty="0"/>
          </a:p>
          <a:p>
            <a:endParaRPr lang="en-US" dirty="0"/>
          </a:p>
        </p:txBody>
      </p:sp>
    </p:spTree>
    <p:extLst>
      <p:ext uri="{BB962C8B-B14F-4D97-AF65-F5344CB8AC3E}">
        <p14:creationId xmlns:p14="http://schemas.microsoft.com/office/powerpoint/2010/main" val="27706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 </a:t>
            </a:r>
            <a:br>
              <a:rPr lang="en-US" dirty="0"/>
            </a:br>
            <a:r>
              <a:rPr lang="en-US" sz="1800" dirty="0">
                <a:solidFill>
                  <a:prstClr val="black">
                    <a:lumMod val="75000"/>
                    <a:lumOff val="25000"/>
                  </a:prstClr>
                </a:solidFill>
                <a:ea typeface="+mn-ea"/>
                <a:cs typeface="+mn-cs"/>
              </a:rPr>
              <a:t>Student Lens</a:t>
            </a:r>
            <a:br>
              <a:rPr lang="en-US" sz="1800" dirty="0">
                <a:solidFill>
                  <a:prstClr val="black">
                    <a:lumMod val="75000"/>
                    <a:lumOff val="25000"/>
                  </a:prstClr>
                </a:solidFill>
                <a:ea typeface="+mn-ea"/>
                <a:cs typeface="+mn-cs"/>
              </a:rPr>
            </a:br>
            <a:br>
              <a:rPr lang="en-US" dirty="0"/>
            </a:br>
            <a:endParaRPr lang="en-US" dirty="0"/>
          </a:p>
        </p:txBody>
      </p:sp>
      <p:sp>
        <p:nvSpPr>
          <p:cNvPr id="3" name="Text Placeholder 2"/>
          <p:cNvSpPr>
            <a:spLocks noGrp="1"/>
          </p:cNvSpPr>
          <p:nvPr>
            <p:ph type="body" idx="1"/>
          </p:nvPr>
        </p:nvSpPr>
        <p:spPr>
          <a:xfrm>
            <a:off x="675745" y="1772244"/>
            <a:ext cx="4185623" cy="576262"/>
          </a:xfrm>
        </p:spPr>
        <p:txBody>
          <a:bodyPr/>
          <a:lstStyle/>
          <a:p>
            <a:r>
              <a:rPr lang="en-US" dirty="0"/>
              <a:t>ESL Students</a:t>
            </a:r>
          </a:p>
        </p:txBody>
      </p:sp>
      <p:sp>
        <p:nvSpPr>
          <p:cNvPr id="4" name="Content Placeholder 3"/>
          <p:cNvSpPr>
            <a:spLocks noGrp="1"/>
          </p:cNvSpPr>
          <p:nvPr>
            <p:ph sz="half" idx="2"/>
          </p:nvPr>
        </p:nvSpPr>
        <p:spPr>
          <a:xfrm>
            <a:off x="675745" y="2348506"/>
            <a:ext cx="4185623" cy="3384775"/>
          </a:xfrm>
        </p:spPr>
        <p:txBody>
          <a:bodyPr>
            <a:normAutofit/>
          </a:bodyPr>
          <a:lstStyle/>
          <a:p>
            <a:pPr marL="0" indent="0">
              <a:buNone/>
            </a:pPr>
            <a:r>
              <a:rPr lang="en-US" dirty="0"/>
              <a:t>ESL students often take math classes in a lower level than their math capabilities indicate. </a:t>
            </a:r>
          </a:p>
          <a:p>
            <a:pPr marL="0" indent="0">
              <a:buNone/>
            </a:pPr>
            <a:r>
              <a:rPr lang="en-US" dirty="0"/>
              <a:t>These students may need math vocabulary help. They also might need math verbal, writing, and reading skills before taking a higher level math class.</a:t>
            </a:r>
          </a:p>
          <a:p>
            <a:pPr marL="0" indent="0">
              <a:buNone/>
            </a:pPr>
            <a:r>
              <a:rPr lang="en-US" dirty="0"/>
              <a:t>Forcing them into a class without these skills could result in a math grade below their actual capabilities.</a:t>
            </a:r>
          </a:p>
          <a:p>
            <a:endParaRPr lang="en-US" dirty="0"/>
          </a:p>
          <a:p>
            <a:endParaRPr lang="en-US" dirty="0"/>
          </a:p>
        </p:txBody>
      </p:sp>
      <p:sp>
        <p:nvSpPr>
          <p:cNvPr id="5" name="Text Placeholder 4"/>
          <p:cNvSpPr>
            <a:spLocks noGrp="1"/>
          </p:cNvSpPr>
          <p:nvPr>
            <p:ph type="body" sz="quarter" idx="3"/>
          </p:nvPr>
        </p:nvSpPr>
        <p:spPr>
          <a:xfrm>
            <a:off x="5088384" y="1778097"/>
            <a:ext cx="4185618" cy="576262"/>
          </a:xfrm>
        </p:spPr>
        <p:txBody>
          <a:bodyPr/>
          <a:lstStyle/>
          <a:p>
            <a:r>
              <a:rPr lang="en-US" dirty="0"/>
              <a:t>ESL Students</a:t>
            </a:r>
          </a:p>
        </p:txBody>
      </p:sp>
      <p:sp>
        <p:nvSpPr>
          <p:cNvPr id="6" name="Content Placeholder 5"/>
          <p:cNvSpPr>
            <a:spLocks noGrp="1"/>
          </p:cNvSpPr>
          <p:nvPr>
            <p:ph sz="quarter" idx="4"/>
          </p:nvPr>
        </p:nvSpPr>
        <p:spPr>
          <a:xfrm>
            <a:off x="5088385" y="2348506"/>
            <a:ext cx="4185617" cy="3663555"/>
          </a:xfrm>
        </p:spPr>
        <p:txBody>
          <a:bodyPr>
            <a:normAutofit/>
          </a:bodyPr>
          <a:lstStyle/>
          <a:p>
            <a:r>
              <a:rPr lang="en-US" dirty="0"/>
              <a:t>Requisites</a:t>
            </a:r>
          </a:p>
          <a:p>
            <a:pPr lvl="1"/>
            <a:r>
              <a:rPr lang="en-US" dirty="0"/>
              <a:t>Build up mathematics vocabulary </a:t>
            </a:r>
          </a:p>
          <a:p>
            <a:pPr lvl="1"/>
            <a:r>
              <a:rPr lang="en-US" dirty="0"/>
              <a:t>Competence in reading and writing in Math</a:t>
            </a:r>
          </a:p>
          <a:p>
            <a:pPr lvl="1"/>
            <a:r>
              <a:rPr lang="en-US" dirty="0"/>
              <a:t>Verbal and auditory math comprehension</a:t>
            </a:r>
          </a:p>
          <a:p>
            <a:endParaRPr lang="en-US" dirty="0"/>
          </a:p>
          <a:p>
            <a:pPr lvl="1"/>
            <a:endParaRPr lang="en-US" dirty="0"/>
          </a:p>
          <a:p>
            <a:endParaRPr lang="en-US" dirty="0"/>
          </a:p>
        </p:txBody>
      </p:sp>
    </p:spTree>
    <p:extLst>
      <p:ext uri="{BB962C8B-B14F-4D97-AF65-F5344CB8AC3E}">
        <p14:creationId xmlns:p14="http://schemas.microsoft.com/office/powerpoint/2010/main" val="2025725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we plan to support those who need help with basic math skills</a:t>
            </a:r>
          </a:p>
        </p:txBody>
      </p:sp>
      <p:pic>
        <p:nvPicPr>
          <p:cNvPr id="15" name="Picture 14" descr="A monkey holding a dog&#10;&#10;Description automatically generated">
            <a:extLst>
              <a:ext uri="{FF2B5EF4-FFF2-40B4-BE49-F238E27FC236}">
                <a16:creationId xmlns:a16="http://schemas.microsoft.com/office/drawing/2014/main" id="{CFDCD1A5-E1AC-724C-954C-7F31CC5E76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7468" y="1930400"/>
            <a:ext cx="4106534" cy="3663555"/>
          </a:xfrm>
          <a:prstGeom prst="rect">
            <a:avLst/>
          </a:prstGeom>
        </p:spPr>
      </p:pic>
      <p:sp>
        <p:nvSpPr>
          <p:cNvPr id="20" name="Content Placeholder 5">
            <a:extLst>
              <a:ext uri="{FF2B5EF4-FFF2-40B4-BE49-F238E27FC236}">
                <a16:creationId xmlns:a16="http://schemas.microsoft.com/office/drawing/2014/main" id="{EE5FE121-EA60-F241-A2C5-F0D766A20838}"/>
              </a:ext>
            </a:extLst>
          </p:cNvPr>
          <p:cNvSpPr txBox="1">
            <a:spLocks/>
          </p:cNvSpPr>
          <p:nvPr/>
        </p:nvSpPr>
        <p:spPr>
          <a:xfrm>
            <a:off x="908162" y="2938630"/>
            <a:ext cx="4185617" cy="2046126"/>
          </a:xfrm>
          <a:prstGeom prst="rect">
            <a:avLst/>
          </a:prstGeom>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We really do need some basic skills curriculum available for our students.</a:t>
            </a:r>
          </a:p>
          <a:p>
            <a:r>
              <a:rPr lang="en-US" dirty="0"/>
              <a:t>We need to get something in place quickly so our students feel supported and not stressed out.</a:t>
            </a:r>
          </a:p>
          <a:p>
            <a:r>
              <a:rPr lang="en-US" dirty="0"/>
              <a:t>How would a program to help with basic skills be organized?</a:t>
            </a:r>
          </a:p>
          <a:p>
            <a:endParaRPr lang="en-US" dirty="0"/>
          </a:p>
          <a:p>
            <a:endParaRPr lang="en-US" dirty="0"/>
          </a:p>
          <a:p>
            <a:endParaRPr lang="en-US" dirty="0"/>
          </a:p>
        </p:txBody>
      </p:sp>
      <p:sp>
        <p:nvSpPr>
          <p:cNvPr id="5" name="Text Placeholder 2">
            <a:extLst>
              <a:ext uri="{FF2B5EF4-FFF2-40B4-BE49-F238E27FC236}">
                <a16:creationId xmlns:a16="http://schemas.microsoft.com/office/drawing/2014/main" id="{A1FDE211-3DFC-9340-AD93-2D608F307772}"/>
              </a:ext>
            </a:extLst>
          </p:cNvPr>
          <p:cNvSpPr txBox="1">
            <a:spLocks/>
          </p:cNvSpPr>
          <p:nvPr/>
        </p:nvSpPr>
        <p:spPr>
          <a:xfrm>
            <a:off x="668052" y="2362368"/>
            <a:ext cx="4185623"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a:t>Wait a minute!</a:t>
            </a:r>
          </a:p>
        </p:txBody>
      </p:sp>
    </p:spTree>
    <p:extLst>
      <p:ext uri="{BB962C8B-B14F-4D97-AF65-F5344CB8AC3E}">
        <p14:creationId xmlns:p14="http://schemas.microsoft.com/office/powerpoint/2010/main" val="434127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 </a:t>
            </a:r>
            <a:br>
              <a:rPr lang="en-US" dirty="0"/>
            </a:br>
            <a:r>
              <a:rPr lang="en-US" sz="1800" dirty="0">
                <a:solidFill>
                  <a:prstClr val="black">
                    <a:lumMod val="75000"/>
                    <a:lumOff val="25000"/>
                  </a:prstClr>
                </a:solidFill>
                <a:ea typeface="+mn-ea"/>
                <a:cs typeface="+mn-cs"/>
              </a:rPr>
              <a:t>Review Requisites</a:t>
            </a:r>
            <a:br>
              <a:rPr lang="en-US" sz="1800" dirty="0">
                <a:solidFill>
                  <a:prstClr val="black">
                    <a:lumMod val="75000"/>
                    <a:lumOff val="25000"/>
                  </a:prstClr>
                </a:solidFill>
                <a:ea typeface="+mn-ea"/>
                <a:cs typeface="+mn-cs"/>
              </a:rPr>
            </a:br>
            <a:br>
              <a:rPr lang="en-US" dirty="0"/>
            </a:br>
            <a:endParaRPr lang="en-US" dirty="0"/>
          </a:p>
        </p:txBody>
      </p:sp>
      <p:sp>
        <p:nvSpPr>
          <p:cNvPr id="3" name="Text Placeholder 2"/>
          <p:cNvSpPr>
            <a:spLocks noGrp="1"/>
          </p:cNvSpPr>
          <p:nvPr>
            <p:ph type="body" idx="1"/>
          </p:nvPr>
        </p:nvSpPr>
        <p:spPr>
          <a:xfrm>
            <a:off x="675744" y="1469430"/>
            <a:ext cx="4185623" cy="576262"/>
          </a:xfrm>
        </p:spPr>
        <p:txBody>
          <a:bodyPr/>
          <a:lstStyle/>
          <a:p>
            <a:r>
              <a:rPr lang="en-US" dirty="0"/>
              <a:t>Student Requisites</a:t>
            </a:r>
          </a:p>
        </p:txBody>
      </p:sp>
      <p:sp>
        <p:nvSpPr>
          <p:cNvPr id="4" name="Content Placeholder 3"/>
          <p:cNvSpPr>
            <a:spLocks noGrp="1"/>
          </p:cNvSpPr>
          <p:nvPr>
            <p:ph sz="half" idx="2"/>
          </p:nvPr>
        </p:nvSpPr>
        <p:spPr>
          <a:xfrm>
            <a:off x="675743" y="2160983"/>
            <a:ext cx="4185623" cy="3384775"/>
          </a:xfrm>
        </p:spPr>
        <p:txBody>
          <a:bodyPr>
            <a:normAutofit fontScale="85000" lnSpcReduction="20000"/>
          </a:bodyPr>
          <a:lstStyle/>
          <a:p>
            <a:r>
              <a:rPr lang="en-US" dirty="0"/>
              <a:t>Returners – </a:t>
            </a:r>
          </a:p>
          <a:p>
            <a:pPr lvl="1"/>
            <a:r>
              <a:rPr lang="en-US" dirty="0"/>
              <a:t>Overall brush-up on basic math</a:t>
            </a:r>
          </a:p>
          <a:p>
            <a:pPr lvl="1"/>
            <a:r>
              <a:rPr lang="en-US" dirty="0"/>
              <a:t>Specific skills build-up</a:t>
            </a:r>
          </a:p>
          <a:p>
            <a:r>
              <a:rPr lang="en-US" dirty="0"/>
              <a:t>Low performers – </a:t>
            </a:r>
          </a:p>
          <a:p>
            <a:pPr lvl="1"/>
            <a:r>
              <a:rPr lang="en-US" dirty="0"/>
              <a:t>Need depth and breadth</a:t>
            </a:r>
          </a:p>
          <a:p>
            <a:pPr lvl="1"/>
            <a:r>
              <a:rPr lang="en-US" dirty="0"/>
              <a:t>Tend to need more time</a:t>
            </a:r>
          </a:p>
          <a:p>
            <a:r>
              <a:rPr lang="en-US" dirty="0"/>
              <a:t>ESL – </a:t>
            </a:r>
          </a:p>
          <a:p>
            <a:pPr lvl="1"/>
            <a:r>
              <a:rPr lang="en-US" dirty="0"/>
              <a:t>Build up mathematics vocabulary </a:t>
            </a:r>
          </a:p>
          <a:p>
            <a:pPr lvl="1"/>
            <a:r>
              <a:rPr lang="en-US" dirty="0"/>
              <a:t>Competence in reading and writing in Math</a:t>
            </a:r>
          </a:p>
          <a:p>
            <a:pPr lvl="1"/>
            <a:r>
              <a:rPr lang="en-US" dirty="0"/>
              <a:t>Verbal and auditory math comprehension</a:t>
            </a:r>
          </a:p>
          <a:p>
            <a:pPr marL="0" indent="0">
              <a:buNone/>
            </a:pPr>
            <a:endParaRPr lang="en-US" dirty="0"/>
          </a:p>
          <a:p>
            <a:endParaRPr lang="en-US" dirty="0"/>
          </a:p>
          <a:p>
            <a:endParaRPr lang="en-US" dirty="0"/>
          </a:p>
        </p:txBody>
      </p:sp>
      <p:sp>
        <p:nvSpPr>
          <p:cNvPr id="5" name="Text Placeholder 4"/>
          <p:cNvSpPr>
            <a:spLocks noGrp="1"/>
          </p:cNvSpPr>
          <p:nvPr>
            <p:ph type="body" sz="quarter" idx="3"/>
          </p:nvPr>
        </p:nvSpPr>
        <p:spPr>
          <a:xfrm>
            <a:off x="5088383" y="1469430"/>
            <a:ext cx="4185618" cy="576262"/>
          </a:xfrm>
        </p:spPr>
        <p:txBody>
          <a:bodyPr/>
          <a:lstStyle/>
          <a:p>
            <a:r>
              <a:rPr lang="en-US" dirty="0"/>
              <a:t>Related Competencies</a:t>
            </a:r>
          </a:p>
        </p:txBody>
      </p:sp>
      <p:sp>
        <p:nvSpPr>
          <p:cNvPr id="6" name="Content Placeholder 5"/>
          <p:cNvSpPr>
            <a:spLocks noGrp="1"/>
          </p:cNvSpPr>
          <p:nvPr>
            <p:ph sz="quarter" idx="4"/>
          </p:nvPr>
        </p:nvSpPr>
        <p:spPr>
          <a:xfrm>
            <a:off x="5088383" y="2160983"/>
            <a:ext cx="4185617" cy="3663555"/>
          </a:xfrm>
        </p:spPr>
        <p:txBody>
          <a:bodyPr>
            <a:normAutofit/>
          </a:bodyPr>
          <a:lstStyle/>
          <a:p>
            <a:r>
              <a:rPr lang="en-US" dirty="0"/>
              <a:t>Metacognition skills</a:t>
            </a:r>
          </a:p>
          <a:p>
            <a:r>
              <a:rPr lang="en-US" dirty="0"/>
              <a:t>Math anxiety strategies</a:t>
            </a:r>
          </a:p>
          <a:p>
            <a:r>
              <a:rPr lang="en-US" dirty="0"/>
              <a:t>Test &amp; note taking skills</a:t>
            </a:r>
          </a:p>
          <a:p>
            <a:r>
              <a:rPr lang="en-US" dirty="0"/>
              <a:t>Classroom time management</a:t>
            </a:r>
          </a:p>
          <a:p>
            <a:r>
              <a:rPr lang="en-US" dirty="0"/>
              <a:t>Homework and study optimization</a:t>
            </a:r>
          </a:p>
          <a:p>
            <a:r>
              <a:rPr lang="en-US" dirty="0"/>
              <a:t>Confidence		</a:t>
            </a:r>
          </a:p>
          <a:p>
            <a:endParaRPr lang="en-US" dirty="0"/>
          </a:p>
          <a:p>
            <a:pPr lvl="1"/>
            <a:endParaRPr lang="en-US" dirty="0"/>
          </a:p>
          <a:p>
            <a:endParaRPr lang="en-US" dirty="0"/>
          </a:p>
        </p:txBody>
      </p:sp>
    </p:spTree>
    <p:extLst>
      <p:ext uri="{BB962C8B-B14F-4D97-AF65-F5344CB8AC3E}">
        <p14:creationId xmlns:p14="http://schemas.microsoft.com/office/powerpoint/2010/main" val="264751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a:t>
            </a:r>
            <a:br>
              <a:rPr lang="en-US" dirty="0"/>
            </a:br>
            <a:r>
              <a:rPr lang="en-US" sz="1800" dirty="0">
                <a:solidFill>
                  <a:prstClr val="black">
                    <a:lumMod val="75000"/>
                    <a:lumOff val="25000"/>
                  </a:prstClr>
                </a:solidFill>
                <a:ea typeface="+mn-ea"/>
                <a:cs typeface="+mn-cs"/>
              </a:rPr>
              <a:t>The Dream Program</a:t>
            </a:r>
            <a:br>
              <a:rPr lang="en-US" sz="1800" dirty="0">
                <a:solidFill>
                  <a:prstClr val="black">
                    <a:lumMod val="75000"/>
                    <a:lumOff val="25000"/>
                  </a:prstClr>
                </a:solidFill>
                <a:ea typeface="+mn-ea"/>
                <a:cs typeface="+mn-cs"/>
              </a:rPr>
            </a:br>
            <a:endParaRPr lang="en-US" dirty="0"/>
          </a:p>
        </p:txBody>
      </p:sp>
      <p:sp>
        <p:nvSpPr>
          <p:cNvPr id="6" name="Content Placeholder 5"/>
          <p:cNvSpPr>
            <a:spLocks noGrp="1"/>
          </p:cNvSpPr>
          <p:nvPr>
            <p:ph sz="half" idx="2"/>
          </p:nvPr>
        </p:nvSpPr>
        <p:spPr>
          <a:xfrm>
            <a:off x="1165885" y="1548262"/>
            <a:ext cx="7043757" cy="4563660"/>
          </a:xfrm>
        </p:spPr>
        <p:txBody>
          <a:bodyPr>
            <a:normAutofit fontScale="77500" lnSpcReduction="20000"/>
          </a:bodyPr>
          <a:lstStyle/>
          <a:p>
            <a:r>
              <a:rPr lang="en-US" dirty="0"/>
              <a:t>Create a basic math skills program that has the following characteristics:</a:t>
            </a:r>
          </a:p>
          <a:p>
            <a:pPr lvl="1"/>
            <a:r>
              <a:rPr lang="en-US" dirty="0"/>
              <a:t>Compliant with the new laws </a:t>
            </a:r>
          </a:p>
          <a:p>
            <a:pPr lvl="1"/>
            <a:r>
              <a:rPr lang="en-US" dirty="0"/>
              <a:t>Open entry and exit </a:t>
            </a:r>
          </a:p>
          <a:p>
            <a:pPr lvl="1"/>
            <a:r>
              <a:rPr lang="en-US" dirty="0"/>
              <a:t>Student driven curriculum</a:t>
            </a:r>
          </a:p>
          <a:p>
            <a:pPr lvl="1"/>
            <a:r>
              <a:rPr lang="en-US" dirty="0"/>
              <a:t>Math skills diagnostics component </a:t>
            </a:r>
          </a:p>
          <a:p>
            <a:pPr lvl="1"/>
            <a:r>
              <a:rPr lang="en-US" dirty="0"/>
              <a:t>Includes metacognition skills </a:t>
            </a:r>
          </a:p>
          <a:p>
            <a:pPr lvl="1"/>
            <a:r>
              <a:rPr lang="en-US" dirty="0"/>
              <a:t>Built-in material review</a:t>
            </a:r>
          </a:p>
          <a:p>
            <a:pPr lvl="1"/>
            <a:r>
              <a:rPr lang="en-US" dirty="0"/>
              <a:t>Delivered to small groups and individuals</a:t>
            </a:r>
          </a:p>
          <a:p>
            <a:pPr lvl="1"/>
            <a:r>
              <a:rPr lang="en-US" dirty="0"/>
              <a:t>Run by peer tutors</a:t>
            </a:r>
          </a:p>
          <a:p>
            <a:pPr lvl="1"/>
            <a:r>
              <a:rPr lang="en-US" dirty="0"/>
              <a:t>Topics can be in depth or quick review</a:t>
            </a:r>
          </a:p>
          <a:p>
            <a:pPr lvl="1"/>
            <a:r>
              <a:rPr lang="en-US" dirty="0"/>
              <a:t>Just-in-time skills onboarding</a:t>
            </a:r>
          </a:p>
          <a:p>
            <a:pPr lvl="1"/>
            <a:r>
              <a:rPr lang="en-US" dirty="0"/>
              <a:t>21</a:t>
            </a:r>
            <a:r>
              <a:rPr lang="en-US" baseline="30000" dirty="0"/>
              <a:t>st</a:t>
            </a:r>
            <a:r>
              <a:rPr lang="en-US" dirty="0"/>
              <a:t> century skills compatible</a:t>
            </a:r>
          </a:p>
          <a:p>
            <a:pPr lvl="1"/>
            <a:r>
              <a:rPr lang="en-US" dirty="0"/>
              <a:t>Various delivery methods</a:t>
            </a:r>
          </a:p>
          <a:p>
            <a:pPr lvl="1"/>
            <a:r>
              <a:rPr lang="en-US" dirty="0"/>
              <a:t>Peer tutor led instruction</a:t>
            </a:r>
          </a:p>
          <a:p>
            <a:pPr lvl="1"/>
            <a:r>
              <a:rPr lang="en-US" dirty="0"/>
              <a:t>Offered to both on-ground and online students</a:t>
            </a:r>
          </a:p>
          <a:p>
            <a:pPr lvl="1"/>
            <a:r>
              <a:rPr lang="en-US" dirty="0">
                <a:solidFill>
                  <a:prstClr val="black">
                    <a:lumMod val="75000"/>
                    <a:lumOff val="25000"/>
                  </a:prstClr>
                </a:solidFill>
              </a:rPr>
              <a:t>Completely free to students</a:t>
            </a:r>
            <a:endParaRPr lang="en-US" dirty="0"/>
          </a:p>
          <a:p>
            <a:pPr lvl="1"/>
            <a:endParaRPr lang="en-US" dirty="0"/>
          </a:p>
          <a:p>
            <a:pPr marL="457200" lvl="1" indent="0">
              <a:buNone/>
            </a:pPr>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26460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we plan to support those who need help with basic math skills</a:t>
            </a:r>
          </a:p>
        </p:txBody>
      </p:sp>
      <p:pic>
        <p:nvPicPr>
          <p:cNvPr id="15" name="Picture 14" descr="A monkey holding a dog&#10;&#10;Description automatically generated">
            <a:extLst>
              <a:ext uri="{FF2B5EF4-FFF2-40B4-BE49-F238E27FC236}">
                <a16:creationId xmlns:a16="http://schemas.microsoft.com/office/drawing/2014/main" id="{CFDCD1A5-E1AC-724C-954C-7F31CC5E76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7468" y="1930400"/>
            <a:ext cx="4106534" cy="3663555"/>
          </a:xfrm>
          <a:prstGeom prst="rect">
            <a:avLst/>
          </a:prstGeom>
        </p:spPr>
      </p:pic>
      <p:sp>
        <p:nvSpPr>
          <p:cNvPr id="20" name="Content Placeholder 5">
            <a:extLst>
              <a:ext uri="{FF2B5EF4-FFF2-40B4-BE49-F238E27FC236}">
                <a16:creationId xmlns:a16="http://schemas.microsoft.com/office/drawing/2014/main" id="{EE5FE121-EA60-F241-A2C5-F0D766A20838}"/>
              </a:ext>
            </a:extLst>
          </p:cNvPr>
          <p:cNvSpPr txBox="1">
            <a:spLocks/>
          </p:cNvSpPr>
          <p:nvPr/>
        </p:nvSpPr>
        <p:spPr>
          <a:xfrm>
            <a:off x="908162" y="2938630"/>
            <a:ext cx="4185617" cy="2046126"/>
          </a:xfrm>
          <a:prstGeom prst="rect">
            <a:avLst/>
          </a:prstGeom>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Is it possible to handle such varying types of pedagogical needs?</a:t>
            </a:r>
          </a:p>
          <a:p>
            <a:r>
              <a:rPr lang="en-US" dirty="0"/>
              <a:t>How can you provide enough customization to get students exactly what they need?</a:t>
            </a:r>
          </a:p>
          <a:p>
            <a:r>
              <a:rPr lang="en-US" dirty="0"/>
              <a:t>How can student services support a curriculum that isn’t linked to a class?</a:t>
            </a:r>
          </a:p>
          <a:p>
            <a:endParaRPr lang="en-US" dirty="0"/>
          </a:p>
          <a:p>
            <a:endParaRPr lang="en-US" dirty="0"/>
          </a:p>
          <a:p>
            <a:endParaRPr lang="en-US" dirty="0"/>
          </a:p>
          <a:p>
            <a:endParaRPr lang="en-US" dirty="0"/>
          </a:p>
        </p:txBody>
      </p:sp>
      <p:sp>
        <p:nvSpPr>
          <p:cNvPr id="5" name="Text Placeholder 2">
            <a:extLst>
              <a:ext uri="{FF2B5EF4-FFF2-40B4-BE49-F238E27FC236}">
                <a16:creationId xmlns:a16="http://schemas.microsoft.com/office/drawing/2014/main" id="{A1FDE211-3DFC-9340-AD93-2D608F307772}"/>
              </a:ext>
            </a:extLst>
          </p:cNvPr>
          <p:cNvSpPr txBox="1">
            <a:spLocks/>
          </p:cNvSpPr>
          <p:nvPr/>
        </p:nvSpPr>
        <p:spPr>
          <a:xfrm>
            <a:off x="668052" y="2362368"/>
            <a:ext cx="4185623"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a:t>Wait a minute!</a:t>
            </a:r>
          </a:p>
        </p:txBody>
      </p:sp>
    </p:spTree>
    <p:extLst>
      <p:ext uri="{BB962C8B-B14F-4D97-AF65-F5344CB8AC3E}">
        <p14:creationId xmlns:p14="http://schemas.microsoft.com/office/powerpoint/2010/main" val="137642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a:t>
            </a:r>
            <a:br>
              <a:rPr lang="en-US" dirty="0"/>
            </a:br>
            <a:r>
              <a:rPr lang="en-US" sz="1800" dirty="0">
                <a:solidFill>
                  <a:prstClr val="black">
                    <a:lumMod val="75000"/>
                    <a:lumOff val="25000"/>
                  </a:prstClr>
                </a:solidFill>
                <a:ea typeface="+mn-ea"/>
                <a:cs typeface="+mn-cs"/>
              </a:rPr>
              <a:t>Conceptual Solution</a:t>
            </a:r>
            <a:br>
              <a:rPr lang="en-US" sz="1800" dirty="0">
                <a:solidFill>
                  <a:prstClr val="black">
                    <a:lumMod val="75000"/>
                    <a:lumOff val="25000"/>
                  </a:prstClr>
                </a:solidFill>
                <a:ea typeface="+mn-ea"/>
                <a:cs typeface="+mn-cs"/>
              </a:rPr>
            </a:br>
            <a:endParaRPr lang="en-US" dirty="0"/>
          </a:p>
        </p:txBody>
      </p:sp>
      <p:sp>
        <p:nvSpPr>
          <p:cNvPr id="6" name="Content Placeholder 5"/>
          <p:cNvSpPr>
            <a:spLocks noGrp="1"/>
          </p:cNvSpPr>
          <p:nvPr>
            <p:ph sz="half" idx="2"/>
          </p:nvPr>
        </p:nvSpPr>
        <p:spPr>
          <a:xfrm>
            <a:off x="1193181" y="1930401"/>
            <a:ext cx="7043757" cy="2778078"/>
          </a:xfrm>
        </p:spPr>
        <p:txBody>
          <a:bodyPr/>
          <a:lstStyle/>
          <a:p>
            <a:r>
              <a:rPr lang="en-US" dirty="0"/>
              <a:t>1. Develop basic math skills curriculum residing outside of the regular classroom</a:t>
            </a:r>
          </a:p>
          <a:p>
            <a:r>
              <a:rPr lang="en-US" dirty="0"/>
              <a:t>2. Identify students who might benefit from basic math skills</a:t>
            </a:r>
          </a:p>
          <a:p>
            <a:r>
              <a:rPr lang="en-US" dirty="0"/>
              <a:t>3. Enroll students into the basic math skills curriculum</a:t>
            </a:r>
          </a:p>
          <a:p>
            <a:r>
              <a:rPr lang="en-US" dirty="0"/>
              <a:t>4. Students complete the curriculum and are ready to tackle their mathematics goals</a:t>
            </a:r>
          </a:p>
          <a:p>
            <a:endParaRPr lang="en-US" dirty="0"/>
          </a:p>
          <a:p>
            <a:endParaRPr lang="en-US" dirty="0"/>
          </a:p>
          <a:p>
            <a:endParaRPr lang="en-US" dirty="0"/>
          </a:p>
        </p:txBody>
      </p:sp>
    </p:spTree>
    <p:extLst>
      <p:ext uri="{BB962C8B-B14F-4D97-AF65-F5344CB8AC3E}">
        <p14:creationId xmlns:p14="http://schemas.microsoft.com/office/powerpoint/2010/main" val="2786309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ts val="1000"/>
              </a:spcBef>
              <a:buClr>
                <a:srgbClr val="90C226"/>
              </a:buClr>
              <a:buSzPct val="80000"/>
              <a:buFont typeface="Wingdings 3" charset="2"/>
              <a:buChar char=""/>
            </a:pPr>
            <a:r>
              <a:rPr lang="en-US" sz="3200" dirty="0"/>
              <a:t>Basic Math Skills</a:t>
            </a:r>
            <a:br>
              <a:rPr lang="en-US" dirty="0"/>
            </a:br>
            <a:r>
              <a:rPr lang="en-US" sz="1800" dirty="0">
                <a:solidFill>
                  <a:prstClr val="black">
                    <a:lumMod val="75000"/>
                    <a:lumOff val="25000"/>
                  </a:prstClr>
                </a:solidFill>
                <a:ea typeface="+mn-ea"/>
                <a:cs typeface="+mn-cs"/>
              </a:rPr>
              <a:t>1. Develop basic math skills curriculum residing outside of the regular classroom</a:t>
            </a:r>
            <a:endParaRPr lang="en-US" sz="1800" dirty="0"/>
          </a:p>
        </p:txBody>
      </p:sp>
      <p:sp>
        <p:nvSpPr>
          <p:cNvPr id="3" name="Text Placeholder 2"/>
          <p:cNvSpPr>
            <a:spLocks noGrp="1"/>
          </p:cNvSpPr>
          <p:nvPr>
            <p:ph type="body" idx="1"/>
          </p:nvPr>
        </p:nvSpPr>
        <p:spPr>
          <a:xfrm>
            <a:off x="675745" y="1872852"/>
            <a:ext cx="4185623" cy="576262"/>
          </a:xfrm>
        </p:spPr>
        <p:txBody>
          <a:bodyPr/>
          <a:lstStyle/>
          <a:p>
            <a:r>
              <a:rPr lang="en-US" dirty="0"/>
              <a:t>Individualized Approach</a:t>
            </a:r>
          </a:p>
        </p:txBody>
      </p:sp>
      <p:sp>
        <p:nvSpPr>
          <p:cNvPr id="4" name="Content Placeholder 3"/>
          <p:cNvSpPr>
            <a:spLocks noGrp="1"/>
          </p:cNvSpPr>
          <p:nvPr>
            <p:ph sz="half" idx="2"/>
          </p:nvPr>
        </p:nvSpPr>
        <p:spPr>
          <a:xfrm>
            <a:off x="675745" y="2511299"/>
            <a:ext cx="4185623" cy="3304117"/>
          </a:xfrm>
        </p:spPr>
        <p:txBody>
          <a:bodyPr>
            <a:normAutofit/>
          </a:bodyPr>
          <a:lstStyle/>
          <a:p>
            <a:r>
              <a:rPr lang="en-US" dirty="0"/>
              <a:t>Intake appointment to establish student goals related to math, understand their curriculum delivery preferences, and gauge metacognition skills </a:t>
            </a:r>
          </a:p>
          <a:p>
            <a:r>
              <a:rPr lang="en-US" dirty="0"/>
              <a:t>Diagnostic skills test</a:t>
            </a:r>
          </a:p>
          <a:p>
            <a:r>
              <a:rPr lang="en-US" dirty="0"/>
              <a:t>Student Success Plan based on their goals and skills test results</a:t>
            </a:r>
          </a:p>
          <a:p>
            <a:r>
              <a:rPr lang="en-US" dirty="0"/>
              <a:t>Peer tutor involvement in curriculum development</a:t>
            </a:r>
          </a:p>
          <a:p>
            <a:endParaRPr lang="en-US" dirty="0"/>
          </a:p>
        </p:txBody>
      </p:sp>
      <p:sp>
        <p:nvSpPr>
          <p:cNvPr id="5" name="Text Placeholder 4"/>
          <p:cNvSpPr>
            <a:spLocks noGrp="1"/>
          </p:cNvSpPr>
          <p:nvPr>
            <p:ph type="body" sz="quarter" idx="3"/>
          </p:nvPr>
        </p:nvSpPr>
        <p:spPr>
          <a:xfrm>
            <a:off x="5088384" y="1935037"/>
            <a:ext cx="4185618" cy="576262"/>
          </a:xfrm>
        </p:spPr>
        <p:txBody>
          <a:bodyPr/>
          <a:lstStyle/>
          <a:p>
            <a:r>
              <a:rPr lang="en-US" dirty="0"/>
              <a:t>Student Driven Curriculum</a:t>
            </a:r>
          </a:p>
        </p:txBody>
      </p:sp>
      <p:sp>
        <p:nvSpPr>
          <p:cNvPr id="6" name="Content Placeholder 5"/>
          <p:cNvSpPr>
            <a:spLocks noGrp="1"/>
          </p:cNvSpPr>
          <p:nvPr>
            <p:ph sz="quarter" idx="4"/>
          </p:nvPr>
        </p:nvSpPr>
        <p:spPr>
          <a:xfrm>
            <a:off x="5088385" y="2511299"/>
            <a:ext cx="4185617" cy="3304117"/>
          </a:xfrm>
        </p:spPr>
        <p:txBody>
          <a:bodyPr/>
          <a:lstStyle/>
          <a:p>
            <a:r>
              <a:rPr lang="en-US" dirty="0"/>
              <a:t>Student binders with their Success Plan and materials</a:t>
            </a:r>
          </a:p>
          <a:p>
            <a:r>
              <a:rPr lang="en-US" dirty="0"/>
              <a:t>One-on-one tutoring appointments</a:t>
            </a:r>
          </a:p>
          <a:p>
            <a:r>
              <a:rPr lang="en-US" dirty="0"/>
              <a:t>General drop in hours</a:t>
            </a:r>
          </a:p>
          <a:p>
            <a:r>
              <a:rPr lang="en-US" dirty="0"/>
              <a:t>Opportunity for regular review </a:t>
            </a:r>
          </a:p>
          <a:p>
            <a:r>
              <a:rPr lang="en-US" dirty="0"/>
              <a:t>Dive deep or cover ground</a:t>
            </a:r>
          </a:p>
          <a:p>
            <a:r>
              <a:rPr lang="en-US" dirty="0"/>
              <a:t>Continuum along the student’s success plan</a:t>
            </a:r>
          </a:p>
          <a:p>
            <a:pPr marL="0" indent="0">
              <a:buNone/>
            </a:pPr>
            <a:endParaRPr lang="en-US" dirty="0"/>
          </a:p>
        </p:txBody>
      </p:sp>
    </p:spTree>
    <p:extLst>
      <p:ext uri="{BB962C8B-B14F-4D97-AF65-F5344CB8AC3E}">
        <p14:creationId xmlns:p14="http://schemas.microsoft.com/office/powerpoint/2010/main" val="6190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ts val="1000"/>
              </a:spcBef>
              <a:buClr>
                <a:srgbClr val="90C226"/>
              </a:buClr>
              <a:buSzPct val="80000"/>
              <a:buFont typeface="Wingdings 3" charset="2"/>
              <a:buChar char=""/>
            </a:pPr>
            <a:r>
              <a:rPr lang="en-US" sz="3200" dirty="0"/>
              <a:t>Basic Math Skills</a:t>
            </a:r>
            <a:br>
              <a:rPr lang="en-US" dirty="0"/>
            </a:br>
            <a:r>
              <a:rPr lang="en-US" sz="1800" dirty="0">
                <a:solidFill>
                  <a:prstClr val="black">
                    <a:lumMod val="75000"/>
                    <a:lumOff val="25000"/>
                  </a:prstClr>
                </a:solidFill>
                <a:ea typeface="+mn-ea"/>
                <a:cs typeface="+mn-cs"/>
              </a:rPr>
              <a:t>2. Identify students who might benefit from basic math skills</a:t>
            </a:r>
            <a:endParaRPr lang="en-US" dirty="0"/>
          </a:p>
        </p:txBody>
      </p:sp>
      <p:sp>
        <p:nvSpPr>
          <p:cNvPr id="3" name="Text Placeholder 2"/>
          <p:cNvSpPr>
            <a:spLocks noGrp="1"/>
          </p:cNvSpPr>
          <p:nvPr>
            <p:ph type="body" idx="1"/>
          </p:nvPr>
        </p:nvSpPr>
        <p:spPr>
          <a:xfrm>
            <a:off x="675745" y="1642269"/>
            <a:ext cx="4185623" cy="576262"/>
          </a:xfrm>
        </p:spPr>
        <p:txBody>
          <a:bodyPr/>
          <a:lstStyle/>
          <a:p>
            <a:r>
              <a:rPr lang="en-US" dirty="0"/>
              <a:t>Wide-Ranging Search</a:t>
            </a:r>
          </a:p>
        </p:txBody>
      </p:sp>
      <p:sp>
        <p:nvSpPr>
          <p:cNvPr id="4" name="Content Placeholder 3"/>
          <p:cNvSpPr>
            <a:spLocks noGrp="1"/>
          </p:cNvSpPr>
          <p:nvPr>
            <p:ph sz="half" idx="2"/>
          </p:nvPr>
        </p:nvSpPr>
        <p:spPr>
          <a:xfrm>
            <a:off x="675745" y="2218531"/>
            <a:ext cx="5561282" cy="3304117"/>
          </a:xfrm>
        </p:spPr>
        <p:txBody>
          <a:bodyPr>
            <a:normAutofit/>
          </a:bodyPr>
          <a:lstStyle/>
          <a:p>
            <a:r>
              <a:rPr lang="en-US" dirty="0"/>
              <a:t>Counseling</a:t>
            </a:r>
          </a:p>
          <a:p>
            <a:r>
              <a:rPr lang="en-US" dirty="0"/>
              <a:t>Mathematics Department</a:t>
            </a:r>
          </a:p>
          <a:p>
            <a:r>
              <a:rPr lang="en-US" dirty="0"/>
              <a:t>Starfish</a:t>
            </a:r>
          </a:p>
          <a:p>
            <a:r>
              <a:rPr lang="en-US" dirty="0"/>
              <a:t>Interest Area Support Specialists</a:t>
            </a:r>
          </a:p>
          <a:p>
            <a:r>
              <a:rPr lang="en-US" dirty="0"/>
              <a:t>Direct marketing (flyers, tabling, emails)</a:t>
            </a:r>
          </a:p>
          <a:p>
            <a:r>
              <a:rPr lang="en-US" dirty="0"/>
              <a:t>PASS Peers</a:t>
            </a:r>
          </a:p>
          <a:p>
            <a:r>
              <a:rPr lang="en-US" dirty="0"/>
              <a:t>Professors</a:t>
            </a:r>
          </a:p>
          <a:p>
            <a:r>
              <a:rPr lang="en-US" dirty="0"/>
              <a:t>Other referrals</a:t>
            </a:r>
          </a:p>
        </p:txBody>
      </p:sp>
    </p:spTree>
    <p:extLst>
      <p:ext uri="{BB962C8B-B14F-4D97-AF65-F5344CB8AC3E}">
        <p14:creationId xmlns:p14="http://schemas.microsoft.com/office/powerpoint/2010/main" val="356816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About our Tutor Centers</a:t>
            </a:r>
          </a:p>
        </p:txBody>
      </p:sp>
      <p:sp>
        <p:nvSpPr>
          <p:cNvPr id="3" name="Content Placeholder 2"/>
          <p:cNvSpPr>
            <a:spLocks noGrp="1"/>
          </p:cNvSpPr>
          <p:nvPr>
            <p:ph idx="1"/>
          </p:nvPr>
        </p:nvSpPr>
        <p:spPr>
          <a:xfrm>
            <a:off x="4593020" y="1366344"/>
            <a:ext cx="6760779" cy="5363639"/>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Rocklin Campus  </a:t>
            </a:r>
            <a:r>
              <a:rPr lang="en-US" sz="2400" b="1" dirty="0">
                <a:latin typeface="Arial" panose="020B0604020202020204" pitchFamily="34" charset="0"/>
                <a:cs typeface="Arial" panose="020B0604020202020204" pitchFamily="34" charset="0"/>
              </a:rPr>
              <a:t>(14,000 students)</a:t>
            </a:r>
          </a:p>
          <a:p>
            <a:pPr marL="0" indent="0">
              <a:buNone/>
            </a:pPr>
            <a:r>
              <a:rPr lang="en-US" sz="2000" b="1" dirty="0">
                <a:latin typeface="Arial" panose="020B0604020202020204" pitchFamily="34" charset="0"/>
                <a:cs typeface="Arial" panose="020B0604020202020204" pitchFamily="34" charset="0"/>
              </a:rPr>
              <a:t>The Rocklin Tutor Center:</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has around 100 tutors and embedded peers who tutor about 140 classes.</a:t>
            </a:r>
          </a:p>
          <a:p>
            <a:pPr lvl="1"/>
            <a:r>
              <a:rPr lang="en-US" sz="2000" dirty="0">
                <a:latin typeface="Arial" panose="020B0604020202020204" pitchFamily="34" charset="0"/>
                <a:cs typeface="Arial" panose="020B0604020202020204" pitchFamily="34" charset="0"/>
              </a:rPr>
              <a:t>offers drop-in tutoring, appointment tutoring, and has PASS peer embedded tutors in 80 classes.</a:t>
            </a:r>
          </a:p>
          <a:p>
            <a:pPr lvl="1"/>
            <a:r>
              <a:rPr lang="en-US" sz="2000" dirty="0">
                <a:latin typeface="Arial" panose="020B0604020202020204" pitchFamily="34" charset="0"/>
                <a:cs typeface="Arial" panose="020B0604020202020204" pitchFamily="34" charset="0"/>
              </a:rPr>
              <a:t>had 8000 hours of usage in the fall 2018 semester.</a:t>
            </a:r>
          </a:p>
          <a:p>
            <a:pPr marL="0" indent="0">
              <a:buNone/>
            </a:pPr>
            <a:r>
              <a:rPr lang="en-US" b="1" dirty="0">
                <a:latin typeface="Arial" panose="020B0604020202020204" pitchFamily="34" charset="0"/>
                <a:cs typeface="Arial" panose="020B0604020202020204" pitchFamily="34" charset="0"/>
              </a:rPr>
              <a:t>Nevada County Campus </a:t>
            </a:r>
            <a:r>
              <a:rPr lang="en-US" sz="2400" b="1" dirty="0">
                <a:latin typeface="Arial" panose="020B0604020202020204" pitchFamily="34" charset="0"/>
                <a:cs typeface="Arial" panose="020B0604020202020204" pitchFamily="34" charset="0"/>
              </a:rPr>
              <a:t>(1,500 students)</a:t>
            </a: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The NCC Learning Center:</a:t>
            </a:r>
          </a:p>
          <a:p>
            <a:pPr lvl="1"/>
            <a:r>
              <a:rPr lang="en-US" sz="2000" dirty="0">
                <a:latin typeface="Arial" panose="020B0604020202020204" pitchFamily="34" charset="0"/>
                <a:cs typeface="Arial" panose="020B0604020202020204" pitchFamily="34" charset="0"/>
              </a:rPr>
              <a:t>offers drop-in tutoring across the disciplines with around 35 tutors.</a:t>
            </a:r>
          </a:p>
          <a:p>
            <a:pPr lvl="1"/>
            <a:r>
              <a:rPr lang="en-US" sz="2000" dirty="0">
                <a:latin typeface="Arial" panose="020B0604020202020204" pitchFamily="34" charset="0"/>
                <a:cs typeface="Arial" panose="020B0604020202020204" pitchFamily="34" charset="0"/>
              </a:rPr>
              <a:t>has 22 PASS peer embedded tutors in 30 classes.</a:t>
            </a:r>
          </a:p>
          <a:p>
            <a:pPr lvl="1"/>
            <a:r>
              <a:rPr lang="en-US" sz="2000" dirty="0">
                <a:latin typeface="Arial" panose="020B0604020202020204" pitchFamily="34" charset="0"/>
                <a:cs typeface="Arial" panose="020B0604020202020204" pitchFamily="34" charset="0"/>
              </a:rPr>
              <a:t>had over 7000 hours of usage in the fall 2018 semester</a:t>
            </a:r>
            <a:r>
              <a:rPr lang="en-US" sz="1800" dirty="0">
                <a:latin typeface="Arial" panose="020B0604020202020204" pitchFamily="34" charset="0"/>
                <a:cs typeface="Arial" panose="020B0604020202020204" pitchFamily="34" charset="0"/>
              </a:rPr>
              <a:t>.</a:t>
            </a:r>
          </a:p>
          <a:p>
            <a:pPr lvl="1"/>
            <a:endParaRPr lang="en-US" sz="18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485" y="1460937"/>
            <a:ext cx="3680329" cy="2301766"/>
          </a:xfrm>
          <a:prstGeom prst="rect">
            <a:avLst/>
          </a:prstGeom>
        </p:spPr>
      </p:pic>
      <p:pic>
        <p:nvPicPr>
          <p:cNvPr id="5" name="Picture 4"/>
          <p:cNvPicPr>
            <a:picLocks noChangeAspect="1"/>
          </p:cNvPicPr>
          <p:nvPr/>
        </p:nvPicPr>
        <p:blipFill>
          <a:blip r:embed="rId3"/>
          <a:stretch>
            <a:fillRect/>
          </a:stretch>
        </p:blipFill>
        <p:spPr>
          <a:xfrm>
            <a:off x="702485" y="3983421"/>
            <a:ext cx="3680329" cy="2193542"/>
          </a:xfrm>
          <a:prstGeom prst="rect">
            <a:avLst/>
          </a:prstGeom>
        </p:spPr>
      </p:pic>
    </p:spTree>
    <p:extLst>
      <p:ext uri="{BB962C8B-B14F-4D97-AF65-F5344CB8AC3E}">
        <p14:creationId xmlns:p14="http://schemas.microsoft.com/office/powerpoint/2010/main" val="228752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ts val="1000"/>
              </a:spcBef>
              <a:buClr>
                <a:srgbClr val="90C226"/>
              </a:buClr>
              <a:buSzPct val="80000"/>
              <a:buFont typeface="Wingdings 3" charset="2"/>
              <a:buChar char=""/>
            </a:pPr>
            <a:r>
              <a:rPr lang="en-US" sz="3200" dirty="0"/>
              <a:t>Basic Math Skills</a:t>
            </a:r>
            <a:br>
              <a:rPr lang="en-US" sz="1800" dirty="0">
                <a:solidFill>
                  <a:prstClr val="black">
                    <a:lumMod val="75000"/>
                    <a:lumOff val="25000"/>
                  </a:prstClr>
                </a:solidFill>
                <a:ea typeface="+mn-ea"/>
                <a:cs typeface="+mn-cs"/>
              </a:rPr>
            </a:br>
            <a:r>
              <a:rPr lang="en-US" sz="1800" dirty="0">
                <a:solidFill>
                  <a:prstClr val="black">
                    <a:lumMod val="75000"/>
                    <a:lumOff val="25000"/>
                  </a:prstClr>
                </a:solidFill>
                <a:ea typeface="+mn-ea"/>
                <a:cs typeface="+mn-cs"/>
              </a:rPr>
              <a:t>3. Enroll students into the basic math skills curriculum</a:t>
            </a:r>
            <a:endParaRPr lang="en-US" dirty="0"/>
          </a:p>
        </p:txBody>
      </p:sp>
      <p:sp>
        <p:nvSpPr>
          <p:cNvPr id="3" name="Text Placeholder 2"/>
          <p:cNvSpPr>
            <a:spLocks noGrp="1"/>
          </p:cNvSpPr>
          <p:nvPr>
            <p:ph type="body" idx="1"/>
          </p:nvPr>
        </p:nvSpPr>
        <p:spPr>
          <a:xfrm>
            <a:off x="675745" y="1757560"/>
            <a:ext cx="4185623" cy="576262"/>
          </a:xfrm>
        </p:spPr>
        <p:txBody>
          <a:bodyPr/>
          <a:lstStyle/>
          <a:p>
            <a:r>
              <a:rPr lang="en-US" dirty="0"/>
              <a:t>New Category</a:t>
            </a:r>
          </a:p>
        </p:txBody>
      </p:sp>
      <p:sp>
        <p:nvSpPr>
          <p:cNvPr id="4" name="Content Placeholder 3"/>
          <p:cNvSpPr>
            <a:spLocks noGrp="1"/>
          </p:cNvSpPr>
          <p:nvPr>
            <p:ph sz="half" idx="2"/>
          </p:nvPr>
        </p:nvSpPr>
        <p:spPr>
          <a:xfrm>
            <a:off x="675745" y="2464290"/>
            <a:ext cx="4185623" cy="3304117"/>
          </a:xfrm>
        </p:spPr>
        <p:txBody>
          <a:bodyPr/>
          <a:lstStyle/>
          <a:p>
            <a:r>
              <a:rPr lang="en-US" dirty="0">
                <a:solidFill>
                  <a:prstClr val="black">
                    <a:lumMod val="75000"/>
                    <a:lumOff val="25000"/>
                  </a:prstClr>
                </a:solidFill>
              </a:rPr>
              <a:t>Math Study Skills as a topic for tutoring</a:t>
            </a:r>
            <a:endParaRPr lang="en-US" dirty="0"/>
          </a:p>
          <a:p>
            <a:r>
              <a:rPr lang="en-US" dirty="0">
                <a:solidFill>
                  <a:prstClr val="black">
                    <a:lumMod val="75000"/>
                    <a:lumOff val="25000"/>
                  </a:prstClr>
                </a:solidFill>
              </a:rPr>
              <a:t>Can enroll without being tagged to a class</a:t>
            </a:r>
          </a:p>
        </p:txBody>
      </p:sp>
    </p:spTree>
    <p:extLst>
      <p:ext uri="{BB962C8B-B14F-4D97-AF65-F5344CB8AC3E}">
        <p14:creationId xmlns:p14="http://schemas.microsoft.com/office/powerpoint/2010/main" val="266293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ts val="1000"/>
              </a:spcBef>
              <a:buClr>
                <a:srgbClr val="90C226"/>
              </a:buClr>
              <a:buSzPct val="80000"/>
              <a:buFont typeface="Wingdings 3" charset="2"/>
              <a:buChar char=""/>
            </a:pPr>
            <a:r>
              <a:rPr lang="en-US" sz="3200" dirty="0"/>
              <a:t>Basic Math Skills</a:t>
            </a:r>
            <a:br>
              <a:rPr lang="en-US" dirty="0"/>
            </a:br>
            <a:r>
              <a:rPr lang="en-US" sz="1800" dirty="0">
                <a:solidFill>
                  <a:prstClr val="black">
                    <a:lumMod val="75000"/>
                    <a:lumOff val="25000"/>
                  </a:prstClr>
                </a:solidFill>
                <a:ea typeface="+mn-ea"/>
                <a:cs typeface="+mn-cs"/>
              </a:rPr>
              <a:t>4. Students complete the curriculum and are ready to sign up for their entry level math class</a:t>
            </a:r>
            <a:endParaRPr lang="en-US" sz="1800" dirty="0"/>
          </a:p>
        </p:txBody>
      </p:sp>
      <p:sp>
        <p:nvSpPr>
          <p:cNvPr id="3" name="Text Placeholder 2"/>
          <p:cNvSpPr>
            <a:spLocks noGrp="1"/>
          </p:cNvSpPr>
          <p:nvPr>
            <p:ph type="body" idx="1"/>
          </p:nvPr>
        </p:nvSpPr>
        <p:spPr>
          <a:xfrm>
            <a:off x="675745" y="1872852"/>
            <a:ext cx="4185623" cy="576262"/>
          </a:xfrm>
        </p:spPr>
        <p:txBody>
          <a:bodyPr/>
          <a:lstStyle/>
          <a:p>
            <a:r>
              <a:rPr lang="en-US" dirty="0"/>
              <a:t>Success Plan</a:t>
            </a:r>
          </a:p>
        </p:txBody>
      </p:sp>
      <p:sp>
        <p:nvSpPr>
          <p:cNvPr id="4" name="Content Placeholder 3"/>
          <p:cNvSpPr>
            <a:spLocks noGrp="1"/>
          </p:cNvSpPr>
          <p:nvPr>
            <p:ph sz="half" idx="2"/>
          </p:nvPr>
        </p:nvSpPr>
        <p:spPr>
          <a:xfrm>
            <a:off x="675745" y="2456807"/>
            <a:ext cx="4185623" cy="3304117"/>
          </a:xfrm>
        </p:spPr>
        <p:txBody>
          <a:bodyPr/>
          <a:lstStyle/>
          <a:p>
            <a:r>
              <a:rPr lang="en-US" dirty="0"/>
              <a:t>Curriculum is identified from the student’s success plan</a:t>
            </a:r>
          </a:p>
          <a:p>
            <a:r>
              <a:rPr lang="en-US" dirty="0"/>
              <a:t>The Success plan may change as the student works on their skills</a:t>
            </a:r>
          </a:p>
          <a:p>
            <a:r>
              <a:rPr lang="en-US" dirty="0"/>
              <a:t> The completion point and next steps are determined by the student</a:t>
            </a:r>
          </a:p>
          <a:p>
            <a:endParaRPr lang="en-US" dirty="0"/>
          </a:p>
        </p:txBody>
      </p:sp>
      <p:sp>
        <p:nvSpPr>
          <p:cNvPr id="5" name="Text Placeholder 4"/>
          <p:cNvSpPr>
            <a:spLocks noGrp="1"/>
          </p:cNvSpPr>
          <p:nvPr>
            <p:ph type="body" sz="quarter" idx="3"/>
          </p:nvPr>
        </p:nvSpPr>
        <p:spPr>
          <a:xfrm>
            <a:off x="5088384" y="1872852"/>
            <a:ext cx="4185618" cy="576262"/>
          </a:xfrm>
        </p:spPr>
        <p:txBody>
          <a:bodyPr/>
          <a:lstStyle/>
          <a:p>
            <a:r>
              <a:rPr lang="en-US" dirty="0"/>
              <a:t>Looking Back</a:t>
            </a:r>
          </a:p>
        </p:txBody>
      </p:sp>
      <p:sp>
        <p:nvSpPr>
          <p:cNvPr id="6" name="Content Placeholder 5"/>
          <p:cNvSpPr>
            <a:spLocks noGrp="1"/>
          </p:cNvSpPr>
          <p:nvPr>
            <p:ph sz="quarter" idx="4"/>
          </p:nvPr>
        </p:nvSpPr>
        <p:spPr>
          <a:xfrm>
            <a:off x="5088385" y="2456807"/>
            <a:ext cx="4185617" cy="3304117"/>
          </a:xfrm>
        </p:spPr>
        <p:txBody>
          <a:bodyPr/>
          <a:lstStyle/>
          <a:p>
            <a:r>
              <a:rPr lang="en-US" dirty="0"/>
              <a:t>Evaluate the program </a:t>
            </a:r>
          </a:p>
          <a:p>
            <a:r>
              <a:rPr lang="en-US" dirty="0"/>
              <a:t>Data available </a:t>
            </a:r>
          </a:p>
        </p:txBody>
      </p:sp>
    </p:spTree>
    <p:extLst>
      <p:ext uri="{BB962C8B-B14F-4D97-AF65-F5344CB8AC3E}">
        <p14:creationId xmlns:p14="http://schemas.microsoft.com/office/powerpoint/2010/main" val="4129319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we plan to support those who need help with basic math skills</a:t>
            </a:r>
          </a:p>
        </p:txBody>
      </p:sp>
      <p:pic>
        <p:nvPicPr>
          <p:cNvPr id="15" name="Picture 14" descr="A monkey holding a dog&#10;&#10;Description automatically generated">
            <a:extLst>
              <a:ext uri="{FF2B5EF4-FFF2-40B4-BE49-F238E27FC236}">
                <a16:creationId xmlns:a16="http://schemas.microsoft.com/office/drawing/2014/main" id="{CFDCD1A5-E1AC-724C-954C-7F31CC5E76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7468" y="1930400"/>
            <a:ext cx="4106534" cy="3663555"/>
          </a:xfrm>
          <a:prstGeom prst="rect">
            <a:avLst/>
          </a:prstGeom>
        </p:spPr>
      </p:pic>
      <p:sp>
        <p:nvSpPr>
          <p:cNvPr id="20" name="Content Placeholder 5">
            <a:extLst>
              <a:ext uri="{FF2B5EF4-FFF2-40B4-BE49-F238E27FC236}">
                <a16:creationId xmlns:a16="http://schemas.microsoft.com/office/drawing/2014/main" id="{EE5FE121-EA60-F241-A2C5-F0D766A20838}"/>
              </a:ext>
            </a:extLst>
          </p:cNvPr>
          <p:cNvSpPr txBox="1">
            <a:spLocks/>
          </p:cNvSpPr>
          <p:nvPr/>
        </p:nvSpPr>
        <p:spPr>
          <a:xfrm>
            <a:off x="908162" y="2938630"/>
            <a:ext cx="4185617" cy="204612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That sounds promising!</a:t>
            </a:r>
          </a:p>
          <a:p>
            <a:r>
              <a:rPr lang="en-US" dirty="0"/>
              <a:t>What about onboarding some of those math topics during summer?</a:t>
            </a:r>
          </a:p>
          <a:p>
            <a:r>
              <a:rPr lang="en-US" dirty="0"/>
              <a:t>Where does metacognition fit in?</a:t>
            </a:r>
          </a:p>
          <a:p>
            <a:endParaRPr lang="en-US" dirty="0"/>
          </a:p>
          <a:p>
            <a:endParaRPr lang="en-US" dirty="0"/>
          </a:p>
          <a:p>
            <a:endParaRPr lang="en-US" dirty="0"/>
          </a:p>
          <a:p>
            <a:endParaRPr lang="en-US" dirty="0"/>
          </a:p>
        </p:txBody>
      </p:sp>
      <p:sp>
        <p:nvSpPr>
          <p:cNvPr id="5" name="Text Placeholder 2">
            <a:extLst>
              <a:ext uri="{FF2B5EF4-FFF2-40B4-BE49-F238E27FC236}">
                <a16:creationId xmlns:a16="http://schemas.microsoft.com/office/drawing/2014/main" id="{A1FDE211-3DFC-9340-AD93-2D608F307772}"/>
              </a:ext>
            </a:extLst>
          </p:cNvPr>
          <p:cNvSpPr txBox="1">
            <a:spLocks/>
          </p:cNvSpPr>
          <p:nvPr/>
        </p:nvSpPr>
        <p:spPr>
          <a:xfrm>
            <a:off x="668052" y="2362368"/>
            <a:ext cx="4185623"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a:t>Wait a minute!</a:t>
            </a:r>
          </a:p>
        </p:txBody>
      </p:sp>
    </p:spTree>
    <p:extLst>
      <p:ext uri="{BB962C8B-B14F-4D97-AF65-F5344CB8AC3E}">
        <p14:creationId xmlns:p14="http://schemas.microsoft.com/office/powerpoint/2010/main" val="2626687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we plan to support those who need help with basic math skills</a:t>
            </a:r>
          </a:p>
        </p:txBody>
      </p:sp>
      <p:pic>
        <p:nvPicPr>
          <p:cNvPr id="4" name="Picture 3" descr="A close up of a logo&#10;&#10;Description automatically generated">
            <a:extLst>
              <a:ext uri="{FF2B5EF4-FFF2-40B4-BE49-F238E27FC236}">
                <a16:creationId xmlns:a16="http://schemas.microsoft.com/office/drawing/2014/main" id="{4BB16017-A25A-3E43-BF3F-543385AE46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1648" y="2383434"/>
            <a:ext cx="9582912" cy="2275942"/>
          </a:xfrm>
          <a:prstGeom prst="rect">
            <a:avLst/>
          </a:prstGeom>
        </p:spPr>
      </p:pic>
    </p:spTree>
    <p:extLst>
      <p:ext uri="{BB962C8B-B14F-4D97-AF65-F5344CB8AC3E}">
        <p14:creationId xmlns:p14="http://schemas.microsoft.com/office/powerpoint/2010/main" val="265985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8" y="365125"/>
            <a:ext cx="8692054" cy="1421634"/>
          </a:xfrm>
        </p:spPr>
        <p:txBody>
          <a:bodyPr>
            <a:normAutofit/>
          </a:bodyPr>
          <a:lstStyle/>
          <a:p>
            <a:pPr algn="ctr"/>
            <a:r>
              <a:rPr lang="en-US" sz="3200" b="1" dirty="0">
                <a:solidFill>
                  <a:schemeClr val="tx1"/>
                </a:solidFill>
              </a:rPr>
              <a:t>Plans for Helping Tutees with Basic Reading, and Writing Across the Curriculum Skills</a:t>
            </a:r>
          </a:p>
        </p:txBody>
      </p:sp>
      <p:sp>
        <p:nvSpPr>
          <p:cNvPr id="3" name="TextBox 2"/>
          <p:cNvSpPr txBox="1"/>
          <p:nvPr/>
        </p:nvSpPr>
        <p:spPr>
          <a:xfrm>
            <a:off x="504497" y="1702677"/>
            <a:ext cx="11172496" cy="4431983"/>
          </a:xfrm>
          <a:prstGeom prst="rect">
            <a:avLst/>
          </a:prstGeom>
          <a:noFill/>
        </p:spPr>
        <p:txBody>
          <a:bodyPr wrap="square" rtlCol="0">
            <a:spAutoFit/>
          </a:bodyPr>
          <a:lstStyle/>
          <a:p>
            <a:pPr marL="285750" indent="-285750">
              <a:buFont typeface="Arial" panose="020B0604020202020204" pitchFamily="34" charset="0"/>
              <a:buChar char="•"/>
            </a:pPr>
            <a:r>
              <a:rPr lang="en-US" sz="2200" dirty="0"/>
              <a:t>An English faculty, Lisa Rochford, with faculty input, created modules for a developmental English class.  As the class is discontinued, she is making those modules available to all academic support programs.  The modules are free to students, and can be accessed online, or given out as printed packets.  The modules cover topics such as sentences structure, punctuation,  grammar, and annotation. </a:t>
            </a:r>
          </a:p>
          <a:p>
            <a:endParaRPr lang="en-US" sz="2200" dirty="0"/>
          </a:p>
          <a:p>
            <a:pPr marL="285750" indent="-285750">
              <a:buFont typeface="Arial" panose="020B0604020202020204" pitchFamily="34" charset="0"/>
              <a:buChar char="•"/>
            </a:pPr>
            <a:r>
              <a:rPr lang="en-US" sz="2200" dirty="0"/>
              <a:t>Lisa will spend time in the Tutor Center in the fall.  She will train some peer tutors on the modules.  Those peers will be available for appointments and maybe some drop-in sessions to help students working on modules.  </a:t>
            </a:r>
          </a:p>
          <a:p>
            <a:endParaRPr lang="en-US" sz="2200" dirty="0"/>
          </a:p>
          <a:p>
            <a:pPr marL="285750" indent="-285750">
              <a:buFont typeface="Arial" panose="020B0604020202020204" pitchFamily="34" charset="0"/>
              <a:buChar char="•"/>
            </a:pPr>
            <a:r>
              <a:rPr lang="en-US" sz="2200" dirty="0"/>
              <a:t>Tutors embedded in the 2 unit support course attached to English 1A will be available in the Tutor Center to English 1A students </a:t>
            </a:r>
            <a:r>
              <a:rPr lang="en-US" sz="2200" b="1" dirty="0"/>
              <a:t>in all classes</a:t>
            </a:r>
            <a:r>
              <a:rPr lang="en-US" sz="2200" dirty="0"/>
              <a:t>. </a:t>
            </a:r>
          </a:p>
          <a:p>
            <a:endParaRPr lang="en-US" dirty="0"/>
          </a:p>
        </p:txBody>
      </p:sp>
    </p:spTree>
    <p:extLst>
      <p:ext uri="{BB962C8B-B14F-4D97-AF65-F5344CB8AC3E}">
        <p14:creationId xmlns:p14="http://schemas.microsoft.com/office/powerpoint/2010/main" val="3949900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154" y="1327466"/>
            <a:ext cx="9715499" cy="830997"/>
          </a:xfrm>
          <a:prstGeom prst="rect">
            <a:avLst/>
          </a:prstGeom>
          <a:noFill/>
        </p:spPr>
        <p:txBody>
          <a:bodyPr wrap="square" rtlCol="0">
            <a:spAutoFit/>
          </a:bodyPr>
          <a:lstStyle/>
          <a:p>
            <a:endParaRPr lang="en-US" sz="2400" dirty="0"/>
          </a:p>
          <a:p>
            <a:endParaRPr lang="en-US" sz="2400" dirty="0"/>
          </a:p>
        </p:txBody>
      </p:sp>
      <p:sp>
        <p:nvSpPr>
          <p:cNvPr id="3" name="TextBox 2"/>
          <p:cNvSpPr txBox="1"/>
          <p:nvPr/>
        </p:nvSpPr>
        <p:spPr>
          <a:xfrm>
            <a:off x="1061154" y="706767"/>
            <a:ext cx="9880115" cy="1569660"/>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Questions about our </a:t>
            </a:r>
          </a:p>
          <a:p>
            <a:pPr algn="ctr"/>
            <a:r>
              <a:rPr lang="en-US" sz="4800" dirty="0">
                <a:latin typeface="Arial" panose="020B0604020202020204" pitchFamily="34" charset="0"/>
                <a:cs typeface="Arial" panose="020B0604020202020204" pitchFamily="34" charset="0"/>
              </a:rPr>
              <a:t>program plans?</a:t>
            </a:r>
          </a:p>
        </p:txBody>
      </p:sp>
    </p:spTree>
    <p:extLst>
      <p:ext uri="{BB962C8B-B14F-4D97-AF65-F5344CB8AC3E}">
        <p14:creationId xmlns:p14="http://schemas.microsoft.com/office/powerpoint/2010/main" val="207874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6984124" cy="1660299"/>
          </a:xfrm>
        </p:spPr>
        <p:txBody>
          <a:bodyPr>
            <a:noAutofit/>
          </a:bodyPr>
          <a:lstStyle/>
          <a:p>
            <a:pPr algn="ctr"/>
            <a:r>
              <a:rPr lang="en-US" sz="3200" b="1" dirty="0">
                <a:solidFill>
                  <a:schemeClr val="tx1"/>
                </a:solidFill>
                <a:latin typeface="Aharoni" panose="02010803020104030203" pitchFamily="2" charset="-79"/>
                <a:cs typeface="Aharoni" panose="02010803020104030203" pitchFamily="2" charset="-79"/>
              </a:rPr>
              <a:t>Choose a group and discuss.</a:t>
            </a:r>
            <a:br>
              <a:rPr lang="en-US" sz="3200" dirty="0">
                <a:solidFill>
                  <a:schemeClr val="tx1"/>
                </a:solidFill>
              </a:rPr>
            </a:br>
            <a:r>
              <a:rPr lang="en-US" sz="2000" dirty="0">
                <a:solidFill>
                  <a:schemeClr val="tx1"/>
                </a:solidFill>
              </a:rPr>
              <a:t>(We’ll discuss about 10 minutes, and then share together.  </a:t>
            </a:r>
            <a:br>
              <a:rPr lang="en-US" sz="2000" dirty="0">
                <a:solidFill>
                  <a:schemeClr val="tx1"/>
                </a:solidFill>
              </a:rPr>
            </a:br>
            <a:r>
              <a:rPr lang="en-US" sz="2000" dirty="0">
                <a:solidFill>
                  <a:schemeClr val="tx1"/>
                </a:solidFill>
              </a:rPr>
              <a:t>Please choose a note taker.)</a:t>
            </a:r>
          </a:p>
        </p:txBody>
      </p:sp>
      <p:sp>
        <p:nvSpPr>
          <p:cNvPr id="4" name="Content Placeholder 3"/>
          <p:cNvSpPr>
            <a:spLocks noGrp="1"/>
          </p:cNvSpPr>
          <p:nvPr>
            <p:ph idx="1"/>
          </p:nvPr>
        </p:nvSpPr>
        <p:spPr>
          <a:xfrm>
            <a:off x="1981200" y="1934937"/>
            <a:ext cx="8229600" cy="4191227"/>
          </a:xfrm>
        </p:spPr>
        <p:txBody>
          <a:bodyPr>
            <a:noAutofit/>
          </a:bodyPr>
          <a:lstStyle/>
          <a:p>
            <a:pPr marL="514350" indent="-514350">
              <a:buFont typeface="+mj-lt"/>
              <a:buAutoNum type="arabicPeriod"/>
            </a:pPr>
            <a:r>
              <a:rPr lang="en-US" sz="3200" dirty="0">
                <a:solidFill>
                  <a:schemeClr val="tx1"/>
                </a:solidFill>
              </a:rPr>
              <a:t>Supporting basic skills math in academic support programs</a:t>
            </a:r>
          </a:p>
          <a:p>
            <a:pPr marL="457200" indent="-457200">
              <a:buFont typeface="+mj-lt"/>
              <a:buAutoNum type="arabicPeriod"/>
            </a:pPr>
            <a:endParaRPr lang="en-US" sz="2000" dirty="0">
              <a:solidFill>
                <a:schemeClr val="tx1"/>
              </a:solidFill>
            </a:endParaRPr>
          </a:p>
          <a:p>
            <a:pPr marL="514350" indent="-514350">
              <a:buFont typeface="+mj-lt"/>
              <a:buAutoNum type="arabicPeriod"/>
            </a:pPr>
            <a:r>
              <a:rPr lang="en-US" sz="3200" dirty="0">
                <a:solidFill>
                  <a:schemeClr val="tx1"/>
                </a:solidFill>
              </a:rPr>
              <a:t>Supporting basic skills reading/writing in academic support programs</a:t>
            </a:r>
          </a:p>
          <a:p>
            <a:pPr marL="457200" indent="-457200">
              <a:buFont typeface="+mj-lt"/>
              <a:buAutoNum type="arabicPeriod"/>
            </a:pPr>
            <a:endParaRPr lang="en-US" sz="2000" dirty="0">
              <a:solidFill>
                <a:schemeClr val="tx1"/>
              </a:solidFill>
            </a:endParaRPr>
          </a:p>
          <a:p>
            <a:pPr marL="514350" indent="-514350">
              <a:buFont typeface="+mj-lt"/>
              <a:buAutoNum type="arabicPeriod"/>
            </a:pPr>
            <a:r>
              <a:rPr lang="en-US" sz="3200" dirty="0">
                <a:solidFill>
                  <a:schemeClr val="tx1"/>
                </a:solidFill>
              </a:rPr>
              <a:t>Using embedded peers in English and math support classes</a:t>
            </a:r>
          </a:p>
          <a:p>
            <a:pPr marL="514350" indent="-514350">
              <a:buFont typeface="+mj-lt"/>
              <a:buAutoNum type="arabicPeriod"/>
            </a:pPr>
            <a:endParaRPr lang="en-US" sz="3200" b="1" dirty="0"/>
          </a:p>
          <a:p>
            <a:pPr marL="514350" indent="-514350">
              <a:buFont typeface="+mj-lt"/>
              <a:buAutoNum type="arabicPeriod"/>
            </a:pPr>
            <a:endParaRPr lang="en-US" sz="3200" b="1" dirty="0">
              <a:solidFill>
                <a:srgbClr val="0070C0"/>
              </a:solidFill>
            </a:endParaRPr>
          </a:p>
        </p:txBody>
      </p:sp>
    </p:spTree>
    <p:extLst>
      <p:ext uri="{BB962C8B-B14F-4D97-AF65-F5344CB8AC3E}">
        <p14:creationId xmlns:p14="http://schemas.microsoft.com/office/powerpoint/2010/main" val="410195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964" y="405155"/>
            <a:ext cx="7886700" cy="1325563"/>
          </a:xfrm>
        </p:spPr>
        <p:txBody>
          <a:bodyPr/>
          <a:lstStyle/>
          <a:p>
            <a:pPr algn="ctr"/>
            <a:r>
              <a:rPr lang="en-US" b="1" dirty="0"/>
              <a:t>Group Share</a:t>
            </a:r>
          </a:p>
        </p:txBody>
      </p:sp>
      <p:sp>
        <p:nvSpPr>
          <p:cNvPr id="3" name="Content Placeholder 2"/>
          <p:cNvSpPr>
            <a:spLocks noGrp="1"/>
          </p:cNvSpPr>
          <p:nvPr>
            <p:ph idx="1"/>
          </p:nvPr>
        </p:nvSpPr>
        <p:spPr/>
        <p:txBody>
          <a:bodyPr/>
          <a:lstStyle/>
          <a:p>
            <a:r>
              <a:rPr lang="en-US" sz="3200" dirty="0"/>
              <a:t>What are the highlights of the discussion you had with your group?</a:t>
            </a:r>
          </a:p>
          <a:p>
            <a:pPr marL="0" indent="0">
              <a:buNone/>
            </a:pPr>
            <a:endParaRPr lang="en-US" sz="3200" dirty="0"/>
          </a:p>
          <a:p>
            <a:endParaRPr lang="en-US" dirty="0"/>
          </a:p>
        </p:txBody>
      </p:sp>
    </p:spTree>
    <p:extLst>
      <p:ext uri="{BB962C8B-B14F-4D97-AF65-F5344CB8AC3E}">
        <p14:creationId xmlns:p14="http://schemas.microsoft.com/office/powerpoint/2010/main" val="2789640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Next Steps?</a:t>
            </a:r>
          </a:p>
        </p:txBody>
      </p:sp>
      <p:pic>
        <p:nvPicPr>
          <p:cNvPr id="4" name="Content Placeholder 3" descr="File:Road works ahead PW03 2 01.png - Wikipedi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5300" y="2160588"/>
            <a:ext cx="3881437" cy="3881437"/>
          </a:xfrm>
        </p:spPr>
      </p:pic>
    </p:spTree>
    <p:extLst>
      <p:ext uri="{BB962C8B-B14F-4D97-AF65-F5344CB8AC3E}">
        <p14:creationId xmlns:p14="http://schemas.microsoft.com/office/powerpoint/2010/main" val="54430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069" y="173210"/>
            <a:ext cx="10216055" cy="6778779"/>
          </a:xfrm>
          <a:prstGeom prst="rect">
            <a:avLst/>
          </a:prstGeom>
          <a:noFill/>
        </p:spPr>
        <p:txBody>
          <a:bodyPr wrap="square" rtlCol="0">
            <a:spAutoFit/>
          </a:bodyPr>
          <a:lstStyle/>
          <a:p>
            <a:pPr algn="ctr"/>
            <a:r>
              <a:rPr lang="en-US" sz="2800" b="1" dirty="0"/>
              <a:t>Current Preparations for Fall 2019</a:t>
            </a:r>
          </a:p>
          <a:p>
            <a:endParaRPr lang="en-US" sz="1000" b="1" dirty="0"/>
          </a:p>
          <a:p>
            <a:r>
              <a:rPr lang="en-US" sz="2000" b="1" dirty="0"/>
              <a:t>At Rocklin:</a:t>
            </a:r>
          </a:p>
          <a:p>
            <a:endParaRPr lang="en-US" sz="1000" dirty="0"/>
          </a:p>
          <a:p>
            <a:pPr marL="285750" indent="-285750">
              <a:buFont typeface="Arial" panose="020B0604020202020204" pitchFamily="34" charset="0"/>
              <a:buChar char="•"/>
            </a:pPr>
            <a:r>
              <a:rPr lang="en-US" sz="2000" dirty="0"/>
              <a:t>training peer tutors to take one on one appointments in:</a:t>
            </a:r>
          </a:p>
          <a:p>
            <a:pPr marL="742950" lvl="1" indent="-285750">
              <a:buFont typeface="Arial" panose="020B0604020202020204" pitchFamily="34" charset="0"/>
              <a:buChar char="•"/>
            </a:pPr>
            <a:r>
              <a:rPr lang="en-US" sz="2000" dirty="0"/>
              <a:t>study skills (trained by Tutor Center faculty),</a:t>
            </a:r>
          </a:p>
          <a:p>
            <a:pPr marL="742950" lvl="1" indent="-285750">
              <a:buFont typeface="Arial" panose="020B0604020202020204" pitchFamily="34" charset="0"/>
              <a:buChar char="•"/>
            </a:pPr>
            <a:r>
              <a:rPr lang="en-US" sz="2000" dirty="0"/>
              <a:t>math study skills   (trained and supported by a math/Tutor Center faculty),</a:t>
            </a:r>
          </a:p>
          <a:p>
            <a:pPr marL="742950" lvl="1" indent="-285750">
              <a:buFont typeface="Arial" panose="020B0604020202020204" pitchFamily="34" charset="0"/>
              <a:buChar char="•"/>
            </a:pPr>
            <a:r>
              <a:rPr lang="en-US" sz="2000" dirty="0"/>
              <a:t>writing study skills (trained and supported by an on loan English faculty).</a:t>
            </a:r>
          </a:p>
          <a:p>
            <a:pPr marL="285750" indent="-285750">
              <a:buFont typeface="Arial" panose="020B0604020202020204" pitchFamily="34" charset="0"/>
              <a:buChar char="•"/>
            </a:pPr>
            <a:r>
              <a:rPr lang="en-US" sz="2000" dirty="0"/>
              <a:t>incorporating reading strategies into the required one unit Tutor Training class.</a:t>
            </a:r>
          </a:p>
          <a:p>
            <a:pPr marL="285750" indent="-285750">
              <a:buFont typeface="Arial" panose="020B0604020202020204" pitchFamily="34" charset="0"/>
              <a:buChar char="•"/>
            </a:pPr>
            <a:r>
              <a:rPr lang="en-US" sz="2000" dirty="0"/>
              <a:t>letting counselors know the Tutor Center can help struggling students with math, English, and study skills support.</a:t>
            </a:r>
          </a:p>
          <a:p>
            <a:pPr marL="285750" indent="-285750">
              <a:buFont typeface="Arial" panose="020B0604020202020204" pitchFamily="34" charset="0"/>
              <a:buChar char="•"/>
            </a:pPr>
            <a:r>
              <a:rPr lang="en-US" sz="2000" dirty="0"/>
              <a:t>placing embedded peer tutors in many Math and English 1A support classes in Fall.</a:t>
            </a:r>
          </a:p>
          <a:p>
            <a:endParaRPr lang="en-US" sz="1050" dirty="0"/>
          </a:p>
          <a:p>
            <a:r>
              <a:rPr lang="en-US" sz="2000" b="1" dirty="0"/>
              <a:t>At NCC:</a:t>
            </a:r>
          </a:p>
          <a:p>
            <a:pPr marL="914400" lvl="1" indent="-457200">
              <a:buFont typeface="Arial" panose="020B0604020202020204" pitchFamily="34" charset="0"/>
              <a:buChar char="•"/>
            </a:pPr>
            <a:r>
              <a:rPr lang="en-US" sz="2000" dirty="0"/>
              <a:t>We endeavor to replicate Rocklin training programs.</a:t>
            </a:r>
          </a:p>
          <a:p>
            <a:pPr marL="914400" lvl="1" indent="-457200">
              <a:buFont typeface="Arial" panose="020B0604020202020204" pitchFamily="34" charset="0"/>
              <a:buChar char="•"/>
            </a:pPr>
            <a:r>
              <a:rPr lang="en-US" sz="2000" dirty="0"/>
              <a:t>We have 15 hours/week of faculty math support.</a:t>
            </a:r>
          </a:p>
          <a:p>
            <a:pPr marL="914400" lvl="1" indent="-457200">
              <a:buFont typeface="Arial" panose="020B0604020202020204" pitchFamily="34" charset="0"/>
              <a:buChar char="•"/>
            </a:pPr>
            <a:r>
              <a:rPr lang="en-US" sz="2000" dirty="0"/>
              <a:t>We have 24 hours of Writing Center IA support in the Learning Center.</a:t>
            </a:r>
          </a:p>
          <a:p>
            <a:pPr marL="914400" lvl="1" indent="-457200">
              <a:buFont typeface="Arial" panose="020B0604020202020204" pitchFamily="34" charset="0"/>
              <a:buChar char="•"/>
            </a:pPr>
            <a:r>
              <a:rPr lang="en-US" sz="2000" dirty="0"/>
              <a:t>As a satellite campus we communicate with faculty, counseling, and staff to create a strong support structure for students.</a:t>
            </a:r>
          </a:p>
          <a:p>
            <a:pPr marL="914400" lvl="1" indent="-457200">
              <a:buFont typeface="Arial" panose="020B0604020202020204" pitchFamily="34" charset="0"/>
              <a:buChar char="•"/>
            </a:pPr>
            <a:r>
              <a:rPr lang="en-US" sz="2000" dirty="0"/>
              <a:t>PASS peers will be embedded in as many math and English 1A classes as possible.</a:t>
            </a:r>
          </a:p>
          <a:p>
            <a:endParaRPr lang="en-US" dirty="0"/>
          </a:p>
          <a:p>
            <a:endParaRPr lang="en-US" dirty="0"/>
          </a:p>
        </p:txBody>
      </p:sp>
    </p:spTree>
    <p:extLst>
      <p:ext uri="{BB962C8B-B14F-4D97-AF65-F5344CB8AC3E}">
        <p14:creationId xmlns:p14="http://schemas.microsoft.com/office/powerpoint/2010/main" val="417354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 </a:t>
            </a:r>
            <a:br>
              <a:rPr lang="en-US" dirty="0"/>
            </a:br>
            <a:r>
              <a:rPr lang="en-US" sz="1800" dirty="0">
                <a:solidFill>
                  <a:prstClr val="black">
                    <a:lumMod val="75000"/>
                    <a:lumOff val="25000"/>
                  </a:prstClr>
                </a:solidFill>
                <a:ea typeface="+mn-ea"/>
                <a:cs typeface="+mn-cs"/>
              </a:rPr>
              <a:t>AB 705</a:t>
            </a:r>
            <a:br>
              <a:rPr lang="en-US" sz="1800" dirty="0">
                <a:solidFill>
                  <a:prstClr val="black">
                    <a:lumMod val="75000"/>
                    <a:lumOff val="25000"/>
                  </a:prstClr>
                </a:solidFill>
                <a:ea typeface="+mn-ea"/>
                <a:cs typeface="+mn-cs"/>
              </a:rPr>
            </a:br>
            <a:br>
              <a:rPr lang="en-US" dirty="0"/>
            </a:br>
            <a:endParaRPr lang="en-US" dirty="0"/>
          </a:p>
        </p:txBody>
      </p:sp>
      <p:sp>
        <p:nvSpPr>
          <p:cNvPr id="3" name="Text Placeholder 2"/>
          <p:cNvSpPr>
            <a:spLocks noGrp="1"/>
          </p:cNvSpPr>
          <p:nvPr>
            <p:ph type="body" idx="1"/>
          </p:nvPr>
        </p:nvSpPr>
        <p:spPr>
          <a:xfrm>
            <a:off x="675744" y="1469429"/>
            <a:ext cx="8419487" cy="576262"/>
          </a:xfrm>
        </p:spPr>
        <p:txBody>
          <a:bodyPr/>
          <a:lstStyle/>
          <a:p>
            <a:r>
              <a:rPr lang="en-US" dirty="0">
                <a:solidFill>
                  <a:schemeClr val="tx1"/>
                </a:solidFill>
              </a:rPr>
              <a:t>What do CA colleges need to do?</a:t>
            </a:r>
          </a:p>
        </p:txBody>
      </p:sp>
      <p:sp>
        <p:nvSpPr>
          <p:cNvPr id="4" name="Content Placeholder 3"/>
          <p:cNvSpPr>
            <a:spLocks noGrp="1"/>
          </p:cNvSpPr>
          <p:nvPr>
            <p:ph sz="half" idx="2"/>
          </p:nvPr>
        </p:nvSpPr>
        <p:spPr>
          <a:xfrm>
            <a:off x="675744" y="2129297"/>
            <a:ext cx="8126880" cy="1939454"/>
          </a:xfrm>
        </p:spPr>
        <p:txBody>
          <a:bodyPr>
            <a:normAutofit/>
          </a:bodyPr>
          <a:lstStyle/>
          <a:p>
            <a:r>
              <a:rPr lang="en-US" dirty="0"/>
              <a:t>Every college is required to </a:t>
            </a:r>
            <a:r>
              <a:rPr lang="en-US" b="1" dirty="0"/>
              <a:t>maximize the probability that a student will enter and complete transfer-level coursework in English and math within one year</a:t>
            </a:r>
            <a:r>
              <a:rPr lang="en-US" dirty="0"/>
              <a:t> and use high school coursework, grades, and/or grade point average for placement into Math and English.</a:t>
            </a:r>
          </a:p>
          <a:p>
            <a:r>
              <a:rPr lang="en-US" dirty="0"/>
              <a:t>All community colleges are required to be in compliance no later than </a:t>
            </a:r>
            <a:r>
              <a:rPr lang="en-US" b="1" dirty="0"/>
              <a:t>fall of 2019</a:t>
            </a:r>
          </a:p>
          <a:p>
            <a:endParaRPr lang="en-US" dirty="0"/>
          </a:p>
          <a:p>
            <a:endParaRPr lang="en-US" dirty="0"/>
          </a:p>
        </p:txBody>
      </p:sp>
      <p:sp>
        <p:nvSpPr>
          <p:cNvPr id="5" name="Text Placeholder 2"/>
          <p:cNvSpPr>
            <a:spLocks noGrp="1"/>
          </p:cNvSpPr>
          <p:nvPr>
            <p:ph type="body" idx="1"/>
          </p:nvPr>
        </p:nvSpPr>
        <p:spPr>
          <a:xfrm>
            <a:off x="765924" y="4152357"/>
            <a:ext cx="8419487" cy="743560"/>
          </a:xfrm>
        </p:spPr>
        <p:txBody>
          <a:bodyPr/>
          <a:lstStyle/>
          <a:p>
            <a:r>
              <a:rPr lang="en-US" dirty="0">
                <a:solidFill>
                  <a:schemeClr val="tx1"/>
                </a:solidFill>
              </a:rPr>
              <a:t>The biggest impacts to Math</a:t>
            </a:r>
          </a:p>
        </p:txBody>
      </p:sp>
      <p:sp>
        <p:nvSpPr>
          <p:cNvPr id="6" name="Content Placeholder 3">
            <a:extLst>
              <a:ext uri="{FF2B5EF4-FFF2-40B4-BE49-F238E27FC236}">
                <a16:creationId xmlns:a16="http://schemas.microsoft.com/office/drawing/2014/main" id="{DCC203C7-5485-5843-BDB2-A2F5174BAF79}"/>
              </a:ext>
            </a:extLst>
          </p:cNvPr>
          <p:cNvSpPr txBox="1">
            <a:spLocks/>
          </p:cNvSpPr>
          <p:nvPr/>
        </p:nvSpPr>
        <p:spPr>
          <a:xfrm>
            <a:off x="765924" y="4895916"/>
            <a:ext cx="8126880" cy="978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 elimination of Skill Development Math classes</a:t>
            </a:r>
          </a:p>
          <a:p>
            <a:r>
              <a:rPr lang="en-US" dirty="0"/>
              <a:t>Reduction in the number of Introductory and Intermediate math classes</a:t>
            </a:r>
          </a:p>
          <a:p>
            <a:endParaRPr lang="en-US" dirty="0"/>
          </a:p>
          <a:p>
            <a:endParaRPr lang="en-US" dirty="0"/>
          </a:p>
        </p:txBody>
      </p:sp>
    </p:spTree>
    <p:extLst>
      <p:ext uri="{BB962C8B-B14F-4D97-AF65-F5344CB8AC3E}">
        <p14:creationId xmlns:p14="http://schemas.microsoft.com/office/powerpoint/2010/main" val="251632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a:t>
            </a:r>
            <a:br>
              <a:rPr lang="en-US" dirty="0"/>
            </a:br>
            <a:r>
              <a:rPr lang="en-US" sz="1800" dirty="0">
                <a:solidFill>
                  <a:prstClr val="black">
                    <a:lumMod val="75000"/>
                    <a:lumOff val="25000"/>
                  </a:prstClr>
                </a:solidFill>
              </a:rPr>
              <a:t>AB 705</a:t>
            </a:r>
            <a:br>
              <a:rPr lang="en-US" sz="1800" dirty="0">
                <a:solidFill>
                  <a:prstClr val="black">
                    <a:lumMod val="75000"/>
                    <a:lumOff val="25000"/>
                  </a:prstClr>
                </a:solidFill>
                <a:ea typeface="+mn-ea"/>
                <a:cs typeface="+mn-cs"/>
              </a:rPr>
            </a:br>
            <a:endParaRPr lang="en-US" dirty="0"/>
          </a:p>
        </p:txBody>
      </p:sp>
      <p:pic>
        <p:nvPicPr>
          <p:cNvPr id="5" name="Content Placeholder 6" descr="Cap Stable | An EVE Online Podcast | Page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41991" y="2298700"/>
            <a:ext cx="5714517" cy="3705506"/>
          </a:xfrm>
        </p:spPr>
      </p:pic>
      <p:sp>
        <p:nvSpPr>
          <p:cNvPr id="4" name="Text Placeholder 2">
            <a:extLst>
              <a:ext uri="{FF2B5EF4-FFF2-40B4-BE49-F238E27FC236}">
                <a16:creationId xmlns:a16="http://schemas.microsoft.com/office/drawing/2014/main" id="{5EE39F50-1347-B04F-830A-77C57BB79C37}"/>
              </a:ext>
            </a:extLst>
          </p:cNvPr>
          <p:cNvSpPr>
            <a:spLocks noGrp="1"/>
          </p:cNvSpPr>
          <p:nvPr>
            <p:ph type="body" idx="1"/>
          </p:nvPr>
        </p:nvSpPr>
        <p:spPr>
          <a:xfrm>
            <a:off x="675744" y="1469429"/>
            <a:ext cx="8419487" cy="576262"/>
          </a:xfrm>
        </p:spPr>
        <p:txBody>
          <a:bodyPr/>
          <a:lstStyle/>
          <a:p>
            <a:r>
              <a:rPr lang="en-US" dirty="0">
                <a:solidFill>
                  <a:schemeClr val="tx1"/>
                </a:solidFill>
              </a:rPr>
              <a:t>What we see happening</a:t>
            </a:r>
          </a:p>
        </p:txBody>
      </p:sp>
    </p:spTree>
    <p:extLst>
      <p:ext uri="{BB962C8B-B14F-4D97-AF65-F5344CB8AC3E}">
        <p14:creationId xmlns:p14="http://schemas.microsoft.com/office/powerpoint/2010/main" val="19952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 </a:t>
            </a:r>
            <a:br>
              <a:rPr lang="en-US" dirty="0"/>
            </a:br>
            <a:r>
              <a:rPr lang="en-US" sz="1800" dirty="0">
                <a:solidFill>
                  <a:prstClr val="black">
                    <a:lumMod val="75000"/>
                    <a:lumOff val="25000"/>
                  </a:prstClr>
                </a:solidFill>
                <a:ea typeface="+mn-ea"/>
                <a:cs typeface="+mn-cs"/>
              </a:rPr>
              <a:t>A little History</a:t>
            </a:r>
            <a:br>
              <a:rPr lang="en-US" sz="1800" dirty="0">
                <a:solidFill>
                  <a:prstClr val="black">
                    <a:lumMod val="75000"/>
                    <a:lumOff val="25000"/>
                  </a:prstClr>
                </a:solidFill>
                <a:ea typeface="+mn-ea"/>
                <a:cs typeface="+mn-cs"/>
              </a:rPr>
            </a:br>
            <a:br>
              <a:rPr lang="en-US" dirty="0"/>
            </a:br>
            <a:endParaRPr lang="en-US" dirty="0"/>
          </a:p>
        </p:txBody>
      </p:sp>
      <p:sp>
        <p:nvSpPr>
          <p:cNvPr id="3" name="Text Placeholder 2"/>
          <p:cNvSpPr>
            <a:spLocks noGrp="1"/>
          </p:cNvSpPr>
          <p:nvPr>
            <p:ph type="body" idx="1"/>
          </p:nvPr>
        </p:nvSpPr>
        <p:spPr>
          <a:xfrm>
            <a:off x="675744" y="1496812"/>
            <a:ext cx="4185623" cy="576262"/>
          </a:xfrm>
        </p:spPr>
        <p:txBody>
          <a:bodyPr/>
          <a:lstStyle/>
          <a:p>
            <a:r>
              <a:rPr lang="en-US" dirty="0"/>
              <a:t>Previous Courses Available</a:t>
            </a:r>
          </a:p>
        </p:txBody>
      </p:sp>
      <p:sp>
        <p:nvSpPr>
          <p:cNvPr id="4" name="Content Placeholder 3"/>
          <p:cNvSpPr>
            <a:spLocks noGrp="1"/>
          </p:cNvSpPr>
          <p:nvPr>
            <p:ph sz="half" idx="2"/>
          </p:nvPr>
        </p:nvSpPr>
        <p:spPr>
          <a:xfrm>
            <a:off x="675743" y="2144504"/>
            <a:ext cx="4333137" cy="3839736"/>
          </a:xfrm>
        </p:spPr>
        <p:txBody>
          <a:bodyPr>
            <a:normAutofit/>
          </a:bodyPr>
          <a:lstStyle/>
          <a:p>
            <a:r>
              <a:rPr lang="en-US" dirty="0"/>
              <a:t>581 – Arithmetic Review – 4 credits</a:t>
            </a:r>
          </a:p>
          <a:p>
            <a:pPr lvl="1"/>
            <a:r>
              <a:rPr lang="en-US" dirty="0"/>
              <a:t>Apply order of operations, solve applied problems, utilize exponential notation, and present reasoning for mathematical solutions using whole numbers, fractions, decimals, proportions, and </a:t>
            </a:r>
            <a:r>
              <a:rPr lang="en-US" dirty="0" err="1"/>
              <a:t>percents</a:t>
            </a:r>
            <a:r>
              <a:rPr lang="en-US" dirty="0"/>
              <a:t>.</a:t>
            </a:r>
          </a:p>
          <a:p>
            <a:r>
              <a:rPr lang="en-US" dirty="0"/>
              <a:t>582 – Pre- Algebra – 4 credits</a:t>
            </a:r>
          </a:p>
          <a:p>
            <a:pPr lvl="1"/>
            <a:r>
              <a:rPr lang="en-US" dirty="0"/>
              <a:t>581 material review and applications with more complex problems, graph and solve linear equations, applied problems with two variables.</a:t>
            </a:r>
          </a:p>
        </p:txBody>
      </p:sp>
      <p:sp>
        <p:nvSpPr>
          <p:cNvPr id="6" name="Content Placeholder 5"/>
          <p:cNvSpPr>
            <a:spLocks noGrp="1"/>
          </p:cNvSpPr>
          <p:nvPr>
            <p:ph sz="quarter" idx="4"/>
          </p:nvPr>
        </p:nvSpPr>
        <p:spPr>
          <a:xfrm>
            <a:off x="5088384" y="2142709"/>
            <a:ext cx="4185617" cy="3631926"/>
          </a:xfrm>
        </p:spPr>
        <p:txBody>
          <a:bodyPr>
            <a:normAutofit/>
          </a:bodyPr>
          <a:lstStyle/>
          <a:p>
            <a:r>
              <a:rPr lang="en-US" dirty="0"/>
              <a:t>585 – Foundations of Mathematics – 6 credits</a:t>
            </a:r>
          </a:p>
          <a:p>
            <a:pPr lvl="1"/>
            <a:r>
              <a:rPr lang="en-US" dirty="0"/>
              <a:t>Apply the concept of numeracy, think critically, and use proportional reasoning to interpret and solve problems involving variables. Develop fluency in mathematics communication, specific learning strategies, and study techniques. Problems are from a variety of contexts including historical perspectives.</a:t>
            </a:r>
          </a:p>
          <a:p>
            <a:endParaRPr lang="en-US" dirty="0"/>
          </a:p>
        </p:txBody>
      </p:sp>
    </p:spTree>
    <p:extLst>
      <p:ext uri="{BB962C8B-B14F-4D97-AF65-F5344CB8AC3E}">
        <p14:creationId xmlns:p14="http://schemas.microsoft.com/office/powerpoint/2010/main" val="221855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 </a:t>
            </a:r>
            <a:br>
              <a:rPr lang="en-US" dirty="0"/>
            </a:br>
            <a:r>
              <a:rPr lang="en-US" sz="1800" dirty="0">
                <a:solidFill>
                  <a:prstClr val="black">
                    <a:lumMod val="75000"/>
                    <a:lumOff val="25000"/>
                  </a:prstClr>
                </a:solidFill>
                <a:ea typeface="+mn-ea"/>
                <a:cs typeface="+mn-cs"/>
              </a:rPr>
              <a:t>After AB 705</a:t>
            </a:r>
            <a:br>
              <a:rPr lang="en-US" sz="1800" dirty="0">
                <a:solidFill>
                  <a:prstClr val="black">
                    <a:lumMod val="75000"/>
                    <a:lumOff val="25000"/>
                  </a:prstClr>
                </a:solidFill>
                <a:ea typeface="+mn-ea"/>
                <a:cs typeface="+mn-cs"/>
              </a:rPr>
            </a:br>
            <a:br>
              <a:rPr lang="en-US" dirty="0"/>
            </a:br>
            <a:endParaRPr lang="en-US" dirty="0"/>
          </a:p>
        </p:txBody>
      </p:sp>
      <p:sp>
        <p:nvSpPr>
          <p:cNvPr id="3" name="Text Placeholder 2"/>
          <p:cNvSpPr>
            <a:spLocks noGrp="1"/>
          </p:cNvSpPr>
          <p:nvPr>
            <p:ph type="body" idx="1"/>
          </p:nvPr>
        </p:nvSpPr>
        <p:spPr>
          <a:xfrm>
            <a:off x="675745" y="1507926"/>
            <a:ext cx="4185623" cy="576262"/>
          </a:xfrm>
        </p:spPr>
        <p:txBody>
          <a:bodyPr/>
          <a:lstStyle/>
          <a:p>
            <a:r>
              <a:rPr lang="en-US" sz="2000" dirty="0"/>
              <a:t>New Entry Level &amp; Support Courses</a:t>
            </a:r>
          </a:p>
        </p:txBody>
      </p:sp>
      <p:sp>
        <p:nvSpPr>
          <p:cNvPr id="4" name="Content Placeholder 3"/>
          <p:cNvSpPr>
            <a:spLocks noGrp="1"/>
          </p:cNvSpPr>
          <p:nvPr>
            <p:ph sz="half" idx="2"/>
          </p:nvPr>
        </p:nvSpPr>
        <p:spPr>
          <a:xfrm>
            <a:off x="675745" y="2237975"/>
            <a:ext cx="4185623" cy="4010425"/>
          </a:xfrm>
        </p:spPr>
        <p:txBody>
          <a:bodyPr>
            <a:normAutofit fontScale="77500" lnSpcReduction="20000"/>
          </a:bodyPr>
          <a:lstStyle/>
          <a:p>
            <a:r>
              <a:rPr lang="en-US" sz="1900" dirty="0"/>
              <a:t>Math E – Practical Mathematics – 6 credits</a:t>
            </a:r>
          </a:p>
          <a:p>
            <a:pPr lvl="1"/>
            <a:r>
              <a:rPr lang="en-US" dirty="0"/>
              <a:t>A practical math class for non-math majors. Problems are from a variety of contexts utilizing mathematical solutions and the application of technology. Develop fluency in mathematics communication and explore specific learning strategies and study techniques.</a:t>
            </a:r>
          </a:p>
          <a:p>
            <a:r>
              <a:rPr lang="en-US" sz="1900" dirty="0"/>
              <a:t>Math G – B-STEM Intermediate Algebra - 5 credits</a:t>
            </a:r>
          </a:p>
          <a:p>
            <a:pPr lvl="1"/>
            <a:r>
              <a:rPr lang="en-US" dirty="0"/>
              <a:t>Topics are geared towards B-STEM majors. Develop the ability to think critically and solve problems in a variety of contexts using the tools of mathematics and technology. Develop specific learning strategies, study techniques, and a fluency in mathematical communication.</a:t>
            </a:r>
          </a:p>
          <a:p>
            <a:r>
              <a:rPr lang="en-US" dirty="0"/>
              <a:t>Math G – B-STEM with support - 8 credits</a:t>
            </a:r>
          </a:p>
          <a:p>
            <a:pPr lvl="1"/>
            <a:endParaRPr lang="en-US" dirty="0"/>
          </a:p>
          <a:p>
            <a:endParaRPr lang="en-US" dirty="0"/>
          </a:p>
        </p:txBody>
      </p:sp>
      <p:sp>
        <p:nvSpPr>
          <p:cNvPr id="5" name="Text Placeholder 4"/>
          <p:cNvSpPr>
            <a:spLocks noGrp="1"/>
          </p:cNvSpPr>
          <p:nvPr>
            <p:ph type="body" sz="quarter" idx="3"/>
          </p:nvPr>
        </p:nvSpPr>
        <p:spPr>
          <a:xfrm>
            <a:off x="4861367" y="4462467"/>
            <a:ext cx="4185618" cy="576262"/>
          </a:xfrm>
        </p:spPr>
        <p:txBody>
          <a:bodyPr/>
          <a:lstStyle/>
          <a:p>
            <a:r>
              <a:rPr lang="en-US" dirty="0"/>
              <a:t>Limited Availability</a:t>
            </a:r>
          </a:p>
        </p:txBody>
      </p:sp>
      <p:sp>
        <p:nvSpPr>
          <p:cNvPr id="9" name="Content Placeholder 5">
            <a:extLst>
              <a:ext uri="{FF2B5EF4-FFF2-40B4-BE49-F238E27FC236}">
                <a16:creationId xmlns:a16="http://schemas.microsoft.com/office/drawing/2014/main" id="{D9AADE0D-FBE7-D048-A48D-39A7AD27CFC9}"/>
              </a:ext>
            </a:extLst>
          </p:cNvPr>
          <p:cNvSpPr>
            <a:spLocks noGrp="1"/>
          </p:cNvSpPr>
          <p:nvPr>
            <p:ph sz="quarter" idx="4"/>
          </p:nvPr>
        </p:nvSpPr>
        <p:spPr>
          <a:xfrm>
            <a:off x="4861368" y="5079596"/>
            <a:ext cx="4185617" cy="839806"/>
          </a:xfrm>
        </p:spPr>
        <p:txBody>
          <a:bodyPr>
            <a:normAutofit fontScale="77500" lnSpcReduction="20000"/>
          </a:bodyPr>
          <a:lstStyle/>
          <a:p>
            <a:r>
              <a:rPr lang="en-US" dirty="0"/>
              <a:t>Math A – Introductory Algebra – 4 or 5 credits</a:t>
            </a:r>
          </a:p>
          <a:p>
            <a:r>
              <a:rPr lang="en-US" dirty="0"/>
              <a:t>Math D – Intermediate Algebra – 4 or 5 credits</a:t>
            </a:r>
          </a:p>
          <a:p>
            <a:endParaRPr lang="en-US" dirty="0"/>
          </a:p>
        </p:txBody>
      </p:sp>
      <p:sp>
        <p:nvSpPr>
          <p:cNvPr id="11" name="Content Placeholder 5">
            <a:extLst>
              <a:ext uri="{FF2B5EF4-FFF2-40B4-BE49-F238E27FC236}">
                <a16:creationId xmlns:a16="http://schemas.microsoft.com/office/drawing/2014/main" id="{6458C324-B989-2040-8919-4622ADAA9FC9}"/>
              </a:ext>
            </a:extLst>
          </p:cNvPr>
          <p:cNvSpPr txBox="1">
            <a:spLocks/>
          </p:cNvSpPr>
          <p:nvPr/>
        </p:nvSpPr>
        <p:spPr>
          <a:xfrm>
            <a:off x="4861368" y="2265996"/>
            <a:ext cx="4298333" cy="213794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Math 13 – Elementary Statistics – 4 credits</a:t>
            </a:r>
          </a:p>
          <a:p>
            <a:r>
              <a:rPr lang="en-US" dirty="0"/>
              <a:t>Math 13 with support – 6 credits</a:t>
            </a:r>
          </a:p>
          <a:p>
            <a:pPr lvl="1"/>
            <a:r>
              <a:rPr lang="en-US" dirty="0"/>
              <a:t>2 credits plus 4 credit parent course</a:t>
            </a:r>
          </a:p>
          <a:p>
            <a:pPr lvl="1"/>
            <a:r>
              <a:rPr lang="en-US" dirty="0"/>
              <a:t>Future split option for 3 credits each</a:t>
            </a:r>
          </a:p>
          <a:p>
            <a:r>
              <a:rPr lang="en-US" dirty="0"/>
              <a:t>Math 12 – College Algebra – 4 credits</a:t>
            </a:r>
          </a:p>
          <a:p>
            <a:r>
              <a:rPr lang="en-US" dirty="0"/>
              <a:t>Math 12 with Support – 6 credits</a:t>
            </a:r>
          </a:p>
          <a:p>
            <a:pPr lvl="1"/>
            <a:r>
              <a:rPr lang="en-US" dirty="0"/>
              <a:t>2 credits plus 4 credit parent course</a:t>
            </a:r>
          </a:p>
          <a:p>
            <a:endParaRPr lang="en-US" dirty="0"/>
          </a:p>
        </p:txBody>
      </p:sp>
    </p:spTree>
    <p:extLst>
      <p:ext uri="{BB962C8B-B14F-4D97-AF65-F5344CB8AC3E}">
        <p14:creationId xmlns:p14="http://schemas.microsoft.com/office/powerpoint/2010/main" val="189598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onkey holding a dog&#10;&#10;Description automatically generated">
            <a:extLst>
              <a:ext uri="{FF2B5EF4-FFF2-40B4-BE49-F238E27FC236}">
                <a16:creationId xmlns:a16="http://schemas.microsoft.com/office/drawing/2014/main" id="{CFDCD1A5-E1AC-724C-954C-7F31CC5E76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24602" y="2129916"/>
            <a:ext cx="4106534" cy="3663555"/>
          </a:xfrm>
          <a:prstGeom prst="rect">
            <a:avLst/>
          </a:prstGeom>
        </p:spPr>
      </p:pic>
      <p:sp>
        <p:nvSpPr>
          <p:cNvPr id="20" name="Content Placeholder 5">
            <a:extLst>
              <a:ext uri="{FF2B5EF4-FFF2-40B4-BE49-F238E27FC236}">
                <a16:creationId xmlns:a16="http://schemas.microsoft.com/office/drawing/2014/main" id="{EE5FE121-EA60-F241-A2C5-F0D766A20838}"/>
              </a:ext>
            </a:extLst>
          </p:cNvPr>
          <p:cNvSpPr txBox="1">
            <a:spLocks/>
          </p:cNvSpPr>
          <p:nvPr/>
        </p:nvSpPr>
        <p:spPr>
          <a:xfrm>
            <a:off x="908162" y="2938630"/>
            <a:ext cx="4185617" cy="204612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What about the students in the other percentages?</a:t>
            </a:r>
          </a:p>
          <a:p>
            <a:r>
              <a:rPr lang="en-US" dirty="0"/>
              <a:t>Who are they and what do they need?</a:t>
            </a:r>
          </a:p>
          <a:p>
            <a:r>
              <a:rPr lang="en-US" dirty="0"/>
              <a:t>How can we help these students?</a:t>
            </a:r>
          </a:p>
          <a:p>
            <a:endParaRPr lang="en-US" dirty="0"/>
          </a:p>
          <a:p>
            <a:endParaRPr lang="en-US" dirty="0"/>
          </a:p>
          <a:p>
            <a:endParaRPr lang="en-US" dirty="0"/>
          </a:p>
        </p:txBody>
      </p:sp>
      <p:sp>
        <p:nvSpPr>
          <p:cNvPr id="5" name="Text Placeholder 2">
            <a:extLst>
              <a:ext uri="{FF2B5EF4-FFF2-40B4-BE49-F238E27FC236}">
                <a16:creationId xmlns:a16="http://schemas.microsoft.com/office/drawing/2014/main" id="{A1FDE211-3DFC-9340-AD93-2D608F307772}"/>
              </a:ext>
            </a:extLst>
          </p:cNvPr>
          <p:cNvSpPr txBox="1">
            <a:spLocks/>
          </p:cNvSpPr>
          <p:nvPr/>
        </p:nvSpPr>
        <p:spPr>
          <a:xfrm>
            <a:off x="668052" y="2362368"/>
            <a:ext cx="4185623"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a:t>Wait a minute!</a:t>
            </a:r>
          </a:p>
        </p:txBody>
      </p:sp>
      <p:sp>
        <p:nvSpPr>
          <p:cNvPr id="8" name="Title 1">
            <a:extLst>
              <a:ext uri="{FF2B5EF4-FFF2-40B4-BE49-F238E27FC236}">
                <a16:creationId xmlns:a16="http://schemas.microsoft.com/office/drawing/2014/main" id="{780D8214-ECCE-8F4F-9517-3B2A2A531D4D}"/>
              </a:ext>
            </a:extLst>
          </p:cNvPr>
          <p:cNvSpPr>
            <a:spLocks noGrp="1"/>
          </p:cNvSpPr>
          <p:nvPr>
            <p:ph type="title"/>
          </p:nvPr>
        </p:nvSpPr>
        <p:spPr>
          <a:xfrm>
            <a:off x="677334" y="609600"/>
            <a:ext cx="8596668" cy="1320800"/>
          </a:xfrm>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 </a:t>
            </a:r>
            <a:br>
              <a:rPr lang="en-US" dirty="0"/>
            </a:br>
            <a:r>
              <a:rPr lang="en-US" sz="1800" dirty="0">
                <a:solidFill>
                  <a:prstClr val="black">
                    <a:lumMod val="75000"/>
                    <a:lumOff val="25000"/>
                  </a:prstClr>
                </a:solidFill>
                <a:ea typeface="+mn-ea"/>
                <a:cs typeface="+mn-cs"/>
              </a:rPr>
              <a:t>Student Lens</a:t>
            </a:r>
            <a:br>
              <a:rPr lang="en-US" sz="1800" dirty="0">
                <a:solidFill>
                  <a:prstClr val="black">
                    <a:lumMod val="75000"/>
                    <a:lumOff val="25000"/>
                  </a:prstClr>
                </a:solidFill>
                <a:ea typeface="+mn-ea"/>
                <a:cs typeface="+mn-cs"/>
              </a:rPr>
            </a:br>
            <a:br>
              <a:rPr lang="en-US" dirty="0"/>
            </a:br>
            <a:endParaRPr lang="en-US" dirty="0"/>
          </a:p>
        </p:txBody>
      </p:sp>
    </p:spTree>
    <p:extLst>
      <p:ext uri="{BB962C8B-B14F-4D97-AF65-F5344CB8AC3E}">
        <p14:creationId xmlns:p14="http://schemas.microsoft.com/office/powerpoint/2010/main" val="75079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1000"/>
              </a:spcBef>
              <a:buClr>
                <a:srgbClr val="90C226"/>
              </a:buClr>
              <a:buSzPct val="80000"/>
              <a:buFont typeface="Wingdings 3" charset="2"/>
              <a:buChar char=""/>
            </a:pPr>
            <a:r>
              <a:rPr lang="en-US" dirty="0"/>
              <a:t>Basic Math Skills </a:t>
            </a:r>
            <a:br>
              <a:rPr lang="en-US" dirty="0"/>
            </a:br>
            <a:r>
              <a:rPr lang="en-US" sz="1800" dirty="0">
                <a:solidFill>
                  <a:prstClr val="black">
                    <a:lumMod val="75000"/>
                    <a:lumOff val="25000"/>
                  </a:prstClr>
                </a:solidFill>
                <a:ea typeface="+mn-ea"/>
                <a:cs typeface="+mn-cs"/>
              </a:rPr>
              <a:t>Student Lens</a:t>
            </a:r>
            <a:br>
              <a:rPr lang="en-US" sz="1800" dirty="0">
                <a:solidFill>
                  <a:prstClr val="black">
                    <a:lumMod val="75000"/>
                    <a:lumOff val="25000"/>
                  </a:prstClr>
                </a:solidFill>
                <a:ea typeface="+mn-ea"/>
                <a:cs typeface="+mn-cs"/>
              </a:rPr>
            </a:br>
            <a:br>
              <a:rPr lang="en-US" dirty="0"/>
            </a:br>
            <a:endParaRPr lang="en-US" dirty="0"/>
          </a:p>
        </p:txBody>
      </p:sp>
      <p:sp>
        <p:nvSpPr>
          <p:cNvPr id="3" name="Text Placeholder 2"/>
          <p:cNvSpPr>
            <a:spLocks noGrp="1"/>
          </p:cNvSpPr>
          <p:nvPr>
            <p:ph type="body" idx="1"/>
          </p:nvPr>
        </p:nvSpPr>
        <p:spPr>
          <a:xfrm>
            <a:off x="675745" y="1124719"/>
            <a:ext cx="8596668" cy="1320799"/>
          </a:xfrm>
        </p:spPr>
        <p:txBody>
          <a:bodyPr/>
          <a:lstStyle/>
          <a:p>
            <a:r>
              <a:rPr lang="en-US" dirty="0"/>
              <a:t>Quotes from students who were asked how they would feel if they had to start at the new entry level math…</a:t>
            </a:r>
          </a:p>
        </p:txBody>
      </p:sp>
      <p:sp>
        <p:nvSpPr>
          <p:cNvPr id="11" name="Content Placeholder 5">
            <a:extLst>
              <a:ext uri="{FF2B5EF4-FFF2-40B4-BE49-F238E27FC236}">
                <a16:creationId xmlns:a16="http://schemas.microsoft.com/office/drawing/2014/main" id="{10A6E9C4-E2D7-6046-9B36-44D6BEC3A45E}"/>
              </a:ext>
            </a:extLst>
          </p:cNvPr>
          <p:cNvSpPr>
            <a:spLocks noGrp="1"/>
          </p:cNvSpPr>
          <p:nvPr>
            <p:ph sz="quarter" idx="4"/>
          </p:nvPr>
        </p:nvSpPr>
        <p:spPr>
          <a:xfrm>
            <a:off x="1276238" y="2802257"/>
            <a:ext cx="8318138" cy="2481072"/>
          </a:xfrm>
        </p:spPr>
        <p:txBody>
          <a:bodyPr>
            <a:normAutofit/>
          </a:bodyPr>
          <a:lstStyle/>
          <a:p>
            <a:r>
              <a:rPr lang="en-US" dirty="0"/>
              <a:t>“My stress level would be through the roof”</a:t>
            </a:r>
          </a:p>
          <a:p>
            <a:r>
              <a:rPr lang="en-US" dirty="0"/>
              <a:t>“That would be an absolute nightmare”</a:t>
            </a:r>
          </a:p>
          <a:p>
            <a:r>
              <a:rPr lang="en-US" dirty="0"/>
              <a:t>“I can’t imagine”</a:t>
            </a:r>
          </a:p>
          <a:p>
            <a:r>
              <a:rPr lang="en-US" dirty="0"/>
              <a:t>“I would fail”</a:t>
            </a:r>
          </a:p>
          <a:p>
            <a:r>
              <a:rPr lang="en-US" dirty="0"/>
              <a:t>“I might not even try (a higher level class) because the bar is too high”</a:t>
            </a:r>
          </a:p>
          <a:p>
            <a:pPr marL="0" indent="0">
              <a:buNone/>
            </a:pPr>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9376753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{82B6E25C-0EC5-6240-86A2-C7737635F82C}tf10001060</Template>
  <TotalTime>4119</TotalTime>
  <Words>1851</Words>
  <Application>Microsoft Macintosh PowerPoint</Application>
  <PresentationFormat>Widescreen</PresentationFormat>
  <Paragraphs>241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Aharoni</vt:lpstr>
      <vt:lpstr>Arial</vt:lpstr>
      <vt:lpstr>Trebuchet MS</vt:lpstr>
      <vt:lpstr>Wingdings 3</vt:lpstr>
      <vt:lpstr>Facet</vt:lpstr>
      <vt:lpstr>Building up Basic Math and English Skills Programs in Academic Support at Sierra Community College</vt:lpstr>
      <vt:lpstr>About our Tutor Centers</vt:lpstr>
      <vt:lpstr>PowerPoint Presentation</vt:lpstr>
      <vt:lpstr>Basic Math Skills  AB 705  </vt:lpstr>
      <vt:lpstr>Basic Math Skills AB 705 </vt:lpstr>
      <vt:lpstr>Basic Math Skills  A little History  </vt:lpstr>
      <vt:lpstr>Basic Math Skills  After AB 705  </vt:lpstr>
      <vt:lpstr>Basic Math Skills  Student Lens  </vt:lpstr>
      <vt:lpstr>Basic Math Skills  Student Lens  </vt:lpstr>
      <vt:lpstr>Basic Math Skills  Student Lens  </vt:lpstr>
      <vt:lpstr>Basic Math Skills  Student Lens  </vt:lpstr>
      <vt:lpstr>Basic Math Skills  Student Lens  </vt:lpstr>
      <vt:lpstr>Ways we plan to support those who need help with basic math skills</vt:lpstr>
      <vt:lpstr>Basic Math Skills  Review Requisites  </vt:lpstr>
      <vt:lpstr>Basic Math Skills The Dream Program </vt:lpstr>
      <vt:lpstr>Ways we plan to support those who need help with basic math skills</vt:lpstr>
      <vt:lpstr>Basic Math Skills Conceptual Solution </vt:lpstr>
      <vt:lpstr>Basic Math Skills 1. Develop basic math skills curriculum residing outside of the regular classroom</vt:lpstr>
      <vt:lpstr>Basic Math Skills 2. Identify students who might benefit from basic math skills</vt:lpstr>
      <vt:lpstr>Basic Math Skills 3. Enroll students into the basic math skills curriculum</vt:lpstr>
      <vt:lpstr>Basic Math Skills 4. Students complete the curriculum and are ready to sign up for their entry level math class</vt:lpstr>
      <vt:lpstr>Ways we plan to support those who need help with basic math skills</vt:lpstr>
      <vt:lpstr>Ways we plan to support those who need help with basic math skills</vt:lpstr>
      <vt:lpstr>Plans for Helping Tutees with Basic Reading, and Writing Across the Curriculum Skills</vt:lpstr>
      <vt:lpstr>PowerPoint Presentation</vt:lpstr>
      <vt:lpstr>Choose a group and discuss. (We’ll discuss about 10 minutes, and then share together.   Please choose a note taker.)</vt:lpstr>
      <vt:lpstr>Group Share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up Basic Math and English Skills Programs in Academic Support at Sierra Community College</dc:title>
  <dc:creator>Longmire, Jennie</dc:creator>
  <cp:lastModifiedBy>Moodian, Margaret</cp:lastModifiedBy>
  <cp:revision>64</cp:revision>
  <dcterms:created xsi:type="dcterms:W3CDTF">2019-03-19T23:50:42Z</dcterms:created>
  <dcterms:modified xsi:type="dcterms:W3CDTF">2019-05-09T21:52:45Z</dcterms:modified>
</cp:coreProperties>
</file>