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7"/>
  </p:notesMasterIdLst>
  <p:sldIdLst>
    <p:sldId id="302" r:id="rId2"/>
    <p:sldId id="347" r:id="rId3"/>
    <p:sldId id="338" r:id="rId4"/>
    <p:sldId id="332" r:id="rId5"/>
    <p:sldId id="330" r:id="rId6"/>
    <p:sldId id="333" r:id="rId7"/>
    <p:sldId id="331" r:id="rId8"/>
    <p:sldId id="335" r:id="rId9"/>
    <p:sldId id="292" r:id="rId10"/>
    <p:sldId id="334" r:id="rId11"/>
    <p:sldId id="340" r:id="rId12"/>
    <p:sldId id="344" r:id="rId13"/>
    <p:sldId id="342" r:id="rId14"/>
    <p:sldId id="350" r:id="rId15"/>
    <p:sldId id="305" r:id="rId16"/>
    <p:sldId id="296" r:id="rId17"/>
    <p:sldId id="297" r:id="rId18"/>
    <p:sldId id="343" r:id="rId19"/>
    <p:sldId id="316" r:id="rId20"/>
    <p:sldId id="339" r:id="rId21"/>
    <p:sldId id="348" r:id="rId22"/>
    <p:sldId id="349" r:id="rId23"/>
    <p:sldId id="345" r:id="rId24"/>
    <p:sldId id="336" r:id="rId25"/>
    <p:sldId id="320" r:id="rId26"/>
  </p:sldIdLst>
  <p:sldSz cx="12192000" cy="6858000"/>
  <p:notesSz cx="6858000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3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D08CC-B26A-4F62-A9F0-A2E25DFDA441}" type="datetimeFigureOut">
              <a:rPr lang="en-US" smtClean="0"/>
              <a:t>5/28/19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8813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45000"/>
            <a:ext cx="5486400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29718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72525"/>
            <a:ext cx="29718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B66513-6A42-4CA5-A462-865232BA8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41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5935D-A2E5-8440-B4B7-CAE6051790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69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4039" y="584486"/>
            <a:ext cx="78671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What Happens </a:t>
            </a:r>
          </a:p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Outside the </a:t>
            </a:r>
          </a:p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Classroom?</a:t>
            </a:r>
          </a:p>
        </p:txBody>
      </p:sp>
      <p:sp>
        <p:nvSpPr>
          <p:cNvPr id="3" name="Rectangle 2"/>
          <p:cNvSpPr/>
          <p:nvPr/>
        </p:nvSpPr>
        <p:spPr>
          <a:xfrm>
            <a:off x="534039" y="375429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Dr. Peter Legner</a:t>
            </a:r>
          </a:p>
          <a:p>
            <a:r>
              <a:rPr lang="en-US" dirty="0"/>
              <a:t>College of Southern Nevada, Las Vegas, Nevada</a:t>
            </a:r>
          </a:p>
          <a:p>
            <a:endParaRPr lang="en-US" dirty="0"/>
          </a:p>
          <a:p>
            <a:r>
              <a:rPr lang="en-US" dirty="0"/>
              <a:t>peter.legner@csn.edu</a:t>
            </a:r>
          </a:p>
        </p:txBody>
      </p:sp>
      <p:pic>
        <p:nvPicPr>
          <p:cNvPr id="7" name="Picture 6" descr="C:\Users\Owner\Downloads\20190423_09134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977" y="926398"/>
            <a:ext cx="4858757" cy="4701669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  <a:extLst/>
        </p:spPr>
      </p:pic>
    </p:spTree>
    <p:extLst>
      <p:ext uri="{BB962C8B-B14F-4D97-AF65-F5344CB8AC3E}">
        <p14:creationId xmlns:p14="http://schemas.microsoft.com/office/powerpoint/2010/main" val="3070409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the parable of the talents"/>
          <p:cNvSpPr>
            <a:spLocks noChangeAspect="1" noChangeArrowheads="1"/>
          </p:cNvSpPr>
          <p:nvPr/>
        </p:nvSpPr>
        <p:spPr bwMode="auto">
          <a:xfrm>
            <a:off x="155575" y="-144463"/>
            <a:ext cx="3785804" cy="378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49" y="3641353"/>
            <a:ext cx="7620000" cy="2628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9449" y="1437383"/>
            <a:ext cx="8263609" cy="1036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Parable of the Talents</a:t>
            </a:r>
            <a:endParaRPr lang="en-US" sz="6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484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7168" y="489416"/>
            <a:ext cx="693010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-Understand what the student wants</a:t>
            </a:r>
          </a:p>
          <a:p>
            <a:r>
              <a:rPr lang="en-US" sz="3200" dirty="0"/>
              <a:t>	</a:t>
            </a:r>
          </a:p>
        </p:txBody>
      </p:sp>
      <p:sp>
        <p:nvSpPr>
          <p:cNvPr id="3" name="Rectangle 2"/>
          <p:cNvSpPr/>
          <p:nvPr/>
        </p:nvSpPr>
        <p:spPr>
          <a:xfrm>
            <a:off x="6841244" y="5635649"/>
            <a:ext cx="1636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#1 correlation</a:t>
            </a:r>
          </a:p>
        </p:txBody>
      </p:sp>
      <p:pic>
        <p:nvPicPr>
          <p:cNvPr id="5" name="Picture 4" descr="C:\Users\Owner\Downloads\20190423_10344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35" y="1876965"/>
            <a:ext cx="5257800" cy="394335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165720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5331" y="958390"/>
            <a:ext cx="6918960" cy="998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-Understand what the student needs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76" y="1957253"/>
            <a:ext cx="6924503" cy="389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39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5428" y="735955"/>
            <a:ext cx="4373977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	</a:t>
            </a:r>
            <a:r>
              <a:rPr lang="en-US" sz="3200" dirty="0"/>
              <a:t>-Establishing an </a:t>
            </a:r>
            <a:r>
              <a:rPr lang="en-US" sz="3200" u="sng" dirty="0"/>
              <a:t>appropriate</a:t>
            </a:r>
            <a:r>
              <a:rPr lang="en-US" sz="3200" dirty="0"/>
              <a:t> relationship is critical and difficult to do</a:t>
            </a:r>
          </a:p>
          <a:p>
            <a:endParaRPr lang="en-US" sz="3200" dirty="0"/>
          </a:p>
          <a:p>
            <a:r>
              <a:rPr lang="en-US" sz="3200" dirty="0"/>
              <a:t>	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1200" dirty="0"/>
              <a:t>Colvin, Chi</a:t>
            </a:r>
          </a:p>
          <a:p>
            <a:r>
              <a:rPr lang="en-US" sz="1200" dirty="0"/>
              <a:t>Poker chips</a:t>
            </a:r>
          </a:p>
        </p:txBody>
      </p:sp>
      <p:pic>
        <p:nvPicPr>
          <p:cNvPr id="5" name="Picture 4" descr="C:\Users\Owner\Downloads\20190423_10054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451" y="1200150"/>
            <a:ext cx="5943600" cy="445770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308230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2376" y="1216481"/>
            <a:ext cx="6178731" cy="463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34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0737" y="969247"/>
            <a:ext cx="4899868" cy="9677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Lecture and Teaching Demonstration: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Let’s Learn to Jump Over Our Foot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17849" y="-22241433"/>
            <a:ext cx="11658600" cy="155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718" y="1937012"/>
            <a:ext cx="3077798" cy="410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0002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9880" y="923714"/>
            <a:ext cx="4068486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Tutor Time Spent Speaking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660949"/>
              </p:ext>
            </p:extLst>
          </p:nvPr>
        </p:nvGraphicFramePr>
        <p:xfrm>
          <a:off x="1134226" y="2016451"/>
          <a:ext cx="8127999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36347733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10576741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742298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Tutor Speaking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Someone</a:t>
                      </a:r>
                      <a:r>
                        <a:rPr lang="en-US" baseline="0" dirty="0"/>
                        <a:t> Speaking (Tallies)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823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Amount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706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Standard Deviation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6601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6161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1699" y="932026"/>
            <a:ext cx="3836756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Tutor Time Spent Writing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531869"/>
              </p:ext>
            </p:extLst>
          </p:nvPr>
        </p:nvGraphicFramePr>
        <p:xfrm>
          <a:off x="1211699" y="2274146"/>
          <a:ext cx="8127999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86258896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5818994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1080887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Tutor Writing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Someone Writing (Tallies)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648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Amount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745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Standard Deviation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44072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8330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4113" y="2060458"/>
            <a:ext cx="5196615" cy="1018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Instructors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Prepare students to work outside of class!!!</a:t>
            </a:r>
          </a:p>
        </p:txBody>
      </p:sp>
      <p:pic>
        <p:nvPicPr>
          <p:cNvPr id="4" name="Picture 3" descr="C:\Users\Owner\Downloads\20190423_14364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304" y="1162500"/>
            <a:ext cx="5943600" cy="445770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911116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6939" y="916933"/>
            <a:ext cx="7060276" cy="3561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Push the Student to Learn and be a disciplined student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Give Advice on Studying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Stay Focused on One Subject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Challenge them to take good notes, attend class, ask questions in class</a:t>
            </a:r>
          </a:p>
        </p:txBody>
      </p:sp>
      <p:sp>
        <p:nvSpPr>
          <p:cNvPr id="3" name="Rectangle 2"/>
          <p:cNvSpPr/>
          <p:nvPr/>
        </p:nvSpPr>
        <p:spPr>
          <a:xfrm>
            <a:off x="6985349" y="6186858"/>
            <a:ext cx="1016753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(Oakley)</a:t>
            </a:r>
          </a:p>
        </p:txBody>
      </p:sp>
    </p:spTree>
    <p:extLst>
      <p:ext uri="{BB962C8B-B14F-4D97-AF65-F5344CB8AC3E}">
        <p14:creationId xmlns:p14="http://schemas.microsoft.com/office/powerpoint/2010/main" val="1821394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>
                <a:latin typeface="Rockwell" charset="0"/>
              </a:rPr>
              <a:t>About College of Southern Nevada</a:t>
            </a: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2022475" y="1241829"/>
            <a:ext cx="7556500" cy="4758959"/>
          </a:xfrm>
        </p:spPr>
        <p:txBody>
          <a:bodyPr/>
          <a:lstStyle/>
          <a:p>
            <a:pPr eaLnBrk="1" hangingPunct="1"/>
            <a:r>
              <a:rPr lang="en-US" dirty="0">
                <a:latin typeface="Rockwell" charset="0"/>
              </a:rPr>
              <a:t> Founded 1971</a:t>
            </a:r>
          </a:p>
          <a:p>
            <a:pPr eaLnBrk="1" hangingPunct="1"/>
            <a:r>
              <a:rPr lang="en-US" dirty="0">
                <a:latin typeface="Rockwell" charset="0"/>
              </a:rPr>
              <a:t> 3 Main Campuses &amp; 7 Satellite Campuses</a:t>
            </a:r>
          </a:p>
          <a:p>
            <a:pPr eaLnBrk="1" hangingPunct="1"/>
            <a:r>
              <a:rPr lang="en-US" dirty="0">
                <a:latin typeface="Rockwell" charset="0"/>
              </a:rPr>
              <a:t> Largest Higher Ed Institution in Nevada</a:t>
            </a:r>
          </a:p>
          <a:p>
            <a:pPr eaLnBrk="1" hangingPunct="1"/>
            <a:r>
              <a:rPr lang="en-US" dirty="0">
                <a:latin typeface="Rockwell" charset="0"/>
              </a:rPr>
              <a:t> Fall 2019 total headcount =  33,161 </a:t>
            </a:r>
          </a:p>
          <a:p>
            <a:pPr eaLnBrk="1" hangingPunct="1"/>
            <a:r>
              <a:rPr lang="en-US" dirty="0">
                <a:latin typeface="Rockwell" charset="0"/>
              </a:rPr>
              <a:t> Minority Serving Institution &amp; Hispanic Serving Institution</a:t>
            </a:r>
          </a:p>
          <a:p>
            <a:pPr eaLnBrk="1" hangingPunct="1"/>
            <a:r>
              <a:rPr lang="en-US" dirty="0">
                <a:latin typeface="Rockwell" charset="0"/>
              </a:rPr>
              <a:t> 11 meta-majors (career pathways)</a:t>
            </a:r>
          </a:p>
          <a:p>
            <a:pPr eaLnBrk="1" hangingPunct="1"/>
            <a:endParaRPr lang="en-US" dirty="0">
              <a:latin typeface="Rockwell" charset="0"/>
            </a:endParaRPr>
          </a:p>
        </p:txBody>
      </p:sp>
      <p:pic>
        <p:nvPicPr>
          <p:cNvPr id="26627" name="Picture 3" descr="2CV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614" y="5181600"/>
            <a:ext cx="1068387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737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9047" y="954701"/>
            <a:ext cx="38937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	</a:t>
            </a:r>
            <a:r>
              <a:rPr lang="en-US" sz="3200" dirty="0"/>
              <a:t>-The priority moves from the tutor to the student</a:t>
            </a:r>
          </a:p>
          <a:p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284856" y="5861965"/>
            <a:ext cx="3934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(don’t bury any student in the sand)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254" y="232112"/>
            <a:ext cx="4663440" cy="621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878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6345" y="1615022"/>
            <a:ext cx="6096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Hulbert, Ann, “How to Escape the Community-College Trap,” 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Atlantic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Jan-Feb 2014.</a:t>
            </a:r>
          </a:p>
        </p:txBody>
      </p:sp>
    </p:spTree>
    <p:extLst>
      <p:ext uri="{BB962C8B-B14F-4D97-AF65-F5344CB8AC3E}">
        <p14:creationId xmlns:p14="http://schemas.microsoft.com/office/powerpoint/2010/main" val="1680923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9504" y="859371"/>
            <a:ext cx="6096000" cy="29104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Suggested Takeaways: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-Read!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(Ambrose, Bloom, Oakley)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-Focus on Student Responsibility (in every session!)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-Build a Positive Climate (in every session!)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-Teach Study Skills, model effective learning, encourage class involvement</a:t>
            </a:r>
          </a:p>
        </p:txBody>
      </p:sp>
    </p:spTree>
    <p:extLst>
      <p:ext uri="{BB962C8B-B14F-4D97-AF65-F5344CB8AC3E}">
        <p14:creationId xmlns:p14="http://schemas.microsoft.com/office/powerpoint/2010/main" val="4042438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56138" y="897160"/>
            <a:ext cx="6096000" cy="31507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Happens Outside the Classroom?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Peter T.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Legner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College of Southern Nevada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peter.legner@csn.edu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7552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25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6246" y="2219250"/>
            <a:ext cx="32229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FMOOWMP video</a:t>
            </a:r>
          </a:p>
        </p:txBody>
      </p:sp>
    </p:spTree>
    <p:extLst>
      <p:ext uri="{BB962C8B-B14F-4D97-AF65-F5344CB8AC3E}">
        <p14:creationId xmlns:p14="http://schemas.microsoft.com/office/powerpoint/2010/main" val="3270919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7018" y="1376999"/>
            <a:ext cx="6096000" cy="3046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students valued most highly in tutoring sessions was the climate; being treated well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highest correlation for tutors for effective sessions was climate and student work prior to the session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highest correlation for me for effective sessions was student work prior to the session</a:t>
            </a:r>
          </a:p>
        </p:txBody>
      </p:sp>
    </p:spTree>
    <p:extLst>
      <p:ext uri="{BB962C8B-B14F-4D97-AF65-F5344CB8AC3E}">
        <p14:creationId xmlns:p14="http://schemas.microsoft.com/office/powerpoint/2010/main" val="2324501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freedomandjoy.org/wp-content/uploads/2013/04/Las-Vegas-Stri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88" y="93537"/>
            <a:ext cx="9142335" cy="708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31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7572" y="1868525"/>
            <a:ext cx="6642537" cy="1775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you think of students learning outside the classroom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 it look like this?</a:t>
            </a:r>
          </a:p>
        </p:txBody>
      </p:sp>
    </p:spTree>
    <p:extLst>
      <p:ext uri="{BB962C8B-B14F-4D97-AF65-F5344CB8AC3E}">
        <p14:creationId xmlns:p14="http://schemas.microsoft.com/office/powerpoint/2010/main" val="2356291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39" y="544707"/>
            <a:ext cx="4578815" cy="61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24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98482" y="2320252"/>
            <a:ext cx="1492716" cy="595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 this?</a:t>
            </a:r>
          </a:p>
        </p:txBody>
      </p:sp>
    </p:spTree>
    <p:extLst>
      <p:ext uri="{BB962C8B-B14F-4D97-AF65-F5344CB8AC3E}">
        <p14:creationId xmlns:p14="http://schemas.microsoft.com/office/powerpoint/2010/main" val="3431154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033" y="0"/>
            <a:ext cx="5147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73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1223" y="612973"/>
            <a:ext cx="7572777" cy="5991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Instructors say, ‘please come see me in my office hours’ but every action they take says, ‘please do not come see me in my office hours.’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When I see a student in my office, I think I am being welcoming and friendly but meeting a student with me sitting behind a large desk, on my turf, with all my books and credentials on display may not communicate warmth and friendliness in the way I think it does.  							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(Bloom)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521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7512" y="694420"/>
            <a:ext cx="6096000" cy="60500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Seven Learning Principles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-from How Learning Works, by Susan Ambrose, et.al.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-Students prior knowledge can help or hinder learning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-How students organize knowledge influences how they learn and apply what they know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-Students’ motivation determines, directs, and sustains what they do to learn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-To develop mastery, students must acquire component skills, practice integrating them, and know when to apply what they have learned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-Goal-directed practice coupled with targeted feedback enhances the quality of students’ learning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-Students’ current level of development interacts with the social, emotional, and intellectual climate of the course to impact learning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-To become self-directed learners, students must learn to monitor and adjust their approaches to learning (4ff)</a:t>
            </a:r>
          </a:p>
        </p:txBody>
      </p:sp>
    </p:spTree>
    <p:extLst>
      <p:ext uri="{BB962C8B-B14F-4D97-AF65-F5344CB8AC3E}">
        <p14:creationId xmlns:p14="http://schemas.microsoft.com/office/powerpoint/2010/main" val="33862723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8061</TotalTime>
  <Words>302</Words>
  <Application>Microsoft Macintosh PowerPoint</Application>
  <PresentationFormat>Widescreen</PresentationFormat>
  <Paragraphs>88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Rockwell</vt:lpstr>
      <vt:lpstr>Trebuchet MS</vt:lpstr>
      <vt:lpstr>Wingdings 3</vt:lpstr>
      <vt:lpstr>Facet</vt:lpstr>
      <vt:lpstr>PowerPoint Presentation</vt:lpstr>
      <vt:lpstr>About College of Southern Nevada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CSN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Cheating (Creating a Fair Learning Environment</dc:title>
  <dc:creator>Legner, Peter</dc:creator>
  <cp:lastModifiedBy>Moodian, Margaret</cp:lastModifiedBy>
  <cp:revision>164</cp:revision>
  <cp:lastPrinted>2018-01-02T19:12:02Z</cp:lastPrinted>
  <dcterms:created xsi:type="dcterms:W3CDTF">2015-07-06T15:00:03Z</dcterms:created>
  <dcterms:modified xsi:type="dcterms:W3CDTF">2019-05-29T06:37:13Z</dcterms:modified>
</cp:coreProperties>
</file>